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38"/>
  </p:notesMasterIdLst>
  <p:handoutMasterIdLst>
    <p:handoutMasterId r:id="rId39"/>
  </p:handoutMasterIdLst>
  <p:sldIdLst>
    <p:sldId id="278" r:id="rId5"/>
    <p:sldId id="285" r:id="rId6"/>
    <p:sldId id="286" r:id="rId7"/>
    <p:sldId id="313" r:id="rId8"/>
    <p:sldId id="314" r:id="rId9"/>
    <p:sldId id="315" r:id="rId10"/>
    <p:sldId id="291" r:id="rId11"/>
    <p:sldId id="288" r:id="rId12"/>
    <p:sldId id="295" r:id="rId13"/>
    <p:sldId id="290" r:id="rId14"/>
    <p:sldId id="297" r:id="rId15"/>
    <p:sldId id="298" r:id="rId16"/>
    <p:sldId id="317" r:id="rId17"/>
    <p:sldId id="318" r:id="rId18"/>
    <p:sldId id="289" r:id="rId19"/>
    <p:sldId id="316" r:id="rId20"/>
    <p:sldId id="296" r:id="rId21"/>
    <p:sldId id="299" r:id="rId22"/>
    <p:sldId id="305" r:id="rId23"/>
    <p:sldId id="306" r:id="rId24"/>
    <p:sldId id="307" r:id="rId25"/>
    <p:sldId id="308" r:id="rId26"/>
    <p:sldId id="310" r:id="rId27"/>
    <p:sldId id="301" r:id="rId28"/>
    <p:sldId id="311" r:id="rId29"/>
    <p:sldId id="303" r:id="rId30"/>
    <p:sldId id="304" r:id="rId31"/>
    <p:sldId id="287" r:id="rId32"/>
    <p:sldId id="319" r:id="rId33"/>
    <p:sldId id="292" r:id="rId34"/>
    <p:sldId id="293" r:id="rId35"/>
    <p:sldId id="294" r:id="rId36"/>
    <p:sldId id="31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6337A8"/>
    <a:srgbClr val="F33FC6"/>
    <a:srgbClr val="91EDF5"/>
    <a:srgbClr val="9D9EFF"/>
    <a:srgbClr val="323045"/>
    <a:srgbClr val="FA40C9"/>
    <a:srgbClr val="6A36A5"/>
    <a:srgbClr val="6BE9FB"/>
    <a:srgbClr val="141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4268B-3193-4D5C-8C2A-62B1D69D2A10}" v="281" dt="2025-06-14T20:48:47.275"/>
    <p1510:client id="{5DBE9587-368A-44CD-9744-2A54366514FB}" v="2829" dt="2025-06-14T20:51:26.848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B5E02-33A6-E435-D5C5-BE6E72F6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23AA3-2FE6-D685-614A-6416799E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02273-3EFB-5D9E-E452-24C43AC5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F0808-F4F7-CD25-60AD-3A2D3173F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5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e chart with a logo&#10;&#10;AI-generated content may be incorrect.">
            <a:extLst>
              <a:ext uri="{FF2B5EF4-FFF2-40B4-BE49-F238E27FC236}">
                <a16:creationId xmlns:a16="http://schemas.microsoft.com/office/drawing/2014/main" id="{BF912C94-E815-0246-7AC1-5CF24D0318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707">
            <a:off x="-49304" y="5557269"/>
            <a:ext cx="1050791" cy="10507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069FAA-4536-B97B-88BE-8675A351BA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0802146" y="5314808"/>
            <a:ext cx="1174843" cy="1174843"/>
          </a:xfrm>
          <a:prstGeom prst="rect">
            <a:avLst/>
          </a:prstGeom>
        </p:spPr>
      </p:pic>
      <p:pic>
        <p:nvPicPr>
          <p:cNvPr id="17" name="Picture 16" descr="A white and pink file&#10;&#10;AI-generated content may be incorrect.">
            <a:extLst>
              <a:ext uri="{FF2B5EF4-FFF2-40B4-BE49-F238E27FC236}">
                <a16:creationId xmlns:a16="http://schemas.microsoft.com/office/drawing/2014/main" id="{D50915F4-144B-6579-6DFD-7E4C99106F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1003">
            <a:off x="10861916" y="171855"/>
            <a:ext cx="1158229" cy="1158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4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21" r:id="rId13"/>
    <p:sldLayoutId id="2147483722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Abstract purple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2" r="19562"/>
          <a:stretch/>
        </p:blipFill>
        <p:spPr>
          <a:prstGeom prst="flowChartDelay">
            <a:avLst/>
          </a:prstGeom>
          <a:noFill/>
          <a:ln w="38100">
            <a:solidFill>
              <a:srgbClr val="141F30"/>
            </a:solidFill>
          </a:ln>
        </p:spPr>
      </p:pic>
      <p:pic>
        <p:nvPicPr>
          <p:cNvPr id="3" name="Picture 2" descr="A screen shot of a presentation&#10;&#10;AI-generated content may be incorrect.">
            <a:extLst>
              <a:ext uri="{FF2B5EF4-FFF2-40B4-BE49-F238E27FC236}">
                <a16:creationId xmlns:a16="http://schemas.microsoft.com/office/drawing/2014/main" id="{E07D21CD-DE06-41A2-3270-B002CB8A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0998" y="609441"/>
            <a:ext cx="5639118" cy="5639118"/>
          </a:xfrm>
          <a:prstGeom prst="flowChartDelay">
            <a:avLst/>
          </a:prstGeom>
          <a:scene3d>
            <a:camera prst="perspectiveLeft"/>
            <a:lightRig rig="threePt" dir="t"/>
          </a:scene3d>
        </p:spPr>
      </p:pic>
      <p:sp>
        <p:nvSpPr>
          <p:cNvPr id="4" name="Title 3" descr="Purple to magenta gradient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020" y="2011521"/>
            <a:ext cx="4624442" cy="955199"/>
          </a:xfrm>
          <a:noFill/>
        </p:spPr>
        <p:txBody>
          <a:bodyPr anchor="ctr">
            <a:noAutofit/>
          </a:bodyPr>
          <a:lstStyle/>
          <a:p>
            <a:r>
              <a:rPr lang="en-US" sz="6000" b="1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SlideSpace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7C279-284F-7394-F2EA-E8A655E62BA3}"/>
              </a:ext>
            </a:extLst>
          </p:cNvPr>
          <p:cNvSpPr txBox="1"/>
          <p:nvPr/>
        </p:nvSpPr>
        <p:spPr>
          <a:xfrm>
            <a:off x="6764020" y="3108961"/>
            <a:ext cx="4624442" cy="782320"/>
          </a:xfrm>
          <a:prstGeom prst="flowChartAlternateProcess">
            <a:avLst/>
          </a:prstGeom>
          <a:gradFill flip="none" rotWithShape="1">
            <a:gsLst>
              <a:gs pos="0">
                <a:srgbClr val="6A36A5">
                  <a:shade val="30000"/>
                  <a:satMod val="115000"/>
                </a:srgbClr>
              </a:gs>
              <a:gs pos="50000">
                <a:srgbClr val="6A36A5">
                  <a:shade val="67500"/>
                  <a:satMod val="115000"/>
                </a:srgbClr>
              </a:gs>
              <a:gs pos="100000">
                <a:srgbClr val="6A36A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Comic Sans MS" panose="030F0702030302020204" pitchFamily="66" charset="0"/>
              </a:rPr>
              <a:t>Automatic slide generation with Evolutionary Layout Optimization</a:t>
            </a:r>
          </a:p>
        </p:txBody>
      </p:sp>
      <p:sp>
        <p:nvSpPr>
          <p:cNvPr id="5" name="Title 3" descr="Purple to magenta gradient">
            <a:extLst>
              <a:ext uri="{FF2B5EF4-FFF2-40B4-BE49-F238E27FC236}">
                <a16:creationId xmlns:a16="http://schemas.microsoft.com/office/drawing/2014/main" id="{705CADCF-2810-758A-E461-BE4256A58AD6}"/>
              </a:ext>
            </a:extLst>
          </p:cNvPr>
          <p:cNvSpPr txBox="1">
            <a:spLocks/>
          </p:cNvSpPr>
          <p:nvPr/>
        </p:nvSpPr>
        <p:spPr>
          <a:xfrm>
            <a:off x="11061700" y="0"/>
            <a:ext cx="927100" cy="11482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EG" sz="6000" b="1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✨</a:t>
            </a:r>
            <a:endParaRPr lang="en-US" sz="6000" b="1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exandria Black" pitchFamily="2" charset="-78"/>
              <a:cs typeface="Alexandria Black" pitchFamily="2" charset="-78"/>
            </a:endParaRPr>
          </a:p>
        </p:txBody>
      </p:sp>
      <p:sp>
        <p:nvSpPr>
          <p:cNvPr id="6" name="Title 3" descr="Purple to magenta gradient">
            <a:extLst>
              <a:ext uri="{FF2B5EF4-FFF2-40B4-BE49-F238E27FC236}">
                <a16:creationId xmlns:a16="http://schemas.microsoft.com/office/drawing/2014/main" id="{9A437780-C6AC-B4A0-8D75-ADE491330438}"/>
              </a:ext>
            </a:extLst>
          </p:cNvPr>
          <p:cNvSpPr txBox="1">
            <a:spLocks/>
          </p:cNvSpPr>
          <p:nvPr/>
        </p:nvSpPr>
        <p:spPr>
          <a:xfrm>
            <a:off x="5774690" y="5582999"/>
            <a:ext cx="927100" cy="11482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EG" sz="6000" b="1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✨</a:t>
            </a:r>
            <a:endParaRPr lang="en-US" sz="6000" b="1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exandria Black" pitchFamily="2" charset="-78"/>
              <a:cs typeface="Alexandria Black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0B8D4-4823-DBE1-255C-C25AB46A1EF6}"/>
              </a:ext>
            </a:extLst>
          </p:cNvPr>
          <p:cNvSpPr txBox="1"/>
          <p:nvPr/>
        </p:nvSpPr>
        <p:spPr>
          <a:xfrm>
            <a:off x="6978201" y="4257042"/>
            <a:ext cx="419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Supervised by : DR.  Amr S. Ghoneim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A381B-E5EC-1FC2-13C6-55B568A1A06B}"/>
              </a:ext>
            </a:extLst>
          </p:cNvPr>
          <p:cNvSpPr txBox="1"/>
          <p:nvPr/>
        </p:nvSpPr>
        <p:spPr>
          <a:xfrm>
            <a:off x="7917141" y="4919229"/>
            <a:ext cx="231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June 2025</a:t>
            </a:r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3B77E-180C-9BC6-2041-6CDDE997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DBEB-31E1-B214-EEFC-D6B9A92D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Efficient storage &amp; retrieval </a:t>
            </a:r>
            <a:endParaRPr lang="en-US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E54C3405-F278-B208-0AC4-3C40CFA3E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45255"/>
              </p:ext>
            </p:extLst>
          </p:nvPr>
        </p:nvGraphicFramePr>
        <p:xfrm>
          <a:off x="718562" y="1287461"/>
          <a:ext cx="11087358" cy="4699822"/>
        </p:xfrm>
        <a:graphic>
          <a:graphicData uri="http://schemas.openxmlformats.org/drawingml/2006/table">
            <a:tbl>
              <a:tblPr firstRow="1" firstCol="1">
                <a:tableStyleId>{E8B1032C-EA38-4F05-BA0D-38AFFFC7BED3}</a:tableStyleId>
              </a:tblPr>
              <a:tblGrid>
                <a:gridCol w="3695786">
                  <a:extLst>
                    <a:ext uri="{9D8B030D-6E8A-4147-A177-3AD203B41FA5}">
                      <a16:colId xmlns:a16="http://schemas.microsoft.com/office/drawing/2014/main" val="927942959"/>
                    </a:ext>
                  </a:extLst>
                </a:gridCol>
                <a:gridCol w="3695786">
                  <a:extLst>
                    <a:ext uri="{9D8B030D-6E8A-4147-A177-3AD203B41FA5}">
                      <a16:colId xmlns:a16="http://schemas.microsoft.com/office/drawing/2014/main" val="156030021"/>
                    </a:ext>
                  </a:extLst>
                </a:gridCol>
                <a:gridCol w="3695786">
                  <a:extLst>
                    <a:ext uri="{9D8B030D-6E8A-4147-A177-3AD203B41FA5}">
                      <a16:colId xmlns:a16="http://schemas.microsoft.com/office/drawing/2014/main" val="2686903570"/>
                    </a:ext>
                  </a:extLst>
                </a:gridCol>
              </a:tblGrid>
              <a:tr h="605390">
                <a:tc>
                  <a:txBody>
                    <a:bodyPr/>
                    <a:lstStyle/>
                    <a:p>
                      <a:r>
                        <a:rPr lang="en-US" sz="1700" b="1"/>
                        <a:t>Aspect</a:t>
                      </a:r>
                      <a:endParaRPr lang="en-US" sz="1700"/>
                    </a:p>
                  </a:txBody>
                  <a:tcPr marL="86484" marR="86484" marT="43242" marB="43242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Flat Embedding Search</a:t>
                      </a:r>
                      <a:endParaRPr lang="en-US" sz="1700"/>
                    </a:p>
                  </a:txBody>
                  <a:tcPr marL="86484" marR="86484" marT="43242" marB="43242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Indexed Vector Search (e.g. IVF in </a:t>
                      </a:r>
                      <a:r>
                        <a:rPr lang="en-US" sz="1700" b="1" err="1"/>
                        <a:t>ChromaDB</a:t>
                      </a:r>
                      <a:r>
                        <a:rPr lang="en-US" sz="1700" b="1"/>
                        <a:t>)</a:t>
                      </a:r>
                      <a:endParaRPr lang="en-US" sz="1700"/>
                    </a:p>
                  </a:txBody>
                  <a:tcPr marL="86484" marR="86484" marT="43242" marB="43242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639111"/>
                  </a:ext>
                </a:extLst>
              </a:tr>
              <a:tr h="605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Search Type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Exact linear scan (brute-force)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Approximate Nearest Neighbor (ANN)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2397424793"/>
                  </a:ext>
                </a:extLst>
              </a:tr>
              <a:tr h="605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Speed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Slower as dataset grows (O(n))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Much faster using partitioned/graph-based structures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2786631920"/>
                  </a:ext>
                </a:extLst>
              </a:tr>
              <a:tr h="605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Accuracy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High (exact distances)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Slightly lower (approximate), tunable trade-off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1202276431"/>
                  </a:ext>
                </a:extLst>
              </a:tr>
              <a:tr h="345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Indexing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No index — full scan each time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Uses structures like IVF, HNSW, PQ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2550186439"/>
                  </a:ext>
                </a:extLst>
              </a:tr>
              <a:tr h="605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Memory Usage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Simple, but scales poorly with large data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More efficient for large datasets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1701074707"/>
                  </a:ext>
                </a:extLst>
              </a:tr>
              <a:tr h="6053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b="1"/>
                        <a:t>Use Case</a:t>
                      </a:r>
                      <a:endParaRPr lang="en-US" sz="1700"/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Small datasets or high-precision search</a:t>
                      </a:r>
                    </a:p>
                  </a:txBody>
                  <a:tcPr marL="86484" marR="86484" marT="43242" marB="4324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/>
                        <a:t>Large-scale, real-time search across many vectors</a:t>
                      </a:r>
                    </a:p>
                  </a:txBody>
                  <a:tcPr marL="86484" marR="86484" marT="43242" marB="43242" anchor="ctr"/>
                </a:tc>
                <a:extLst>
                  <a:ext uri="{0D108BD9-81ED-4DB2-BD59-A6C34878D82A}">
                    <a16:rowId xmlns:a16="http://schemas.microsoft.com/office/drawing/2014/main" val="215204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6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22FF-6CBF-89B2-37AA-F298D00D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9102-8779-2D24-A34D-84E5D685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Titles as Queries 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0A48-56A8-850A-5142-AAA15BEE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11" y="1198246"/>
            <a:ext cx="11083451" cy="518160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/>
              <a:t>We extract the titles from the uploaded document by one of three strategies </a:t>
            </a:r>
            <a:endParaRPr lang="en-US" sz="22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D04C79D-66BA-AC44-09C1-204AEA3FD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111" y="1801517"/>
            <a:ext cx="768926" cy="768926"/>
          </a:xfrm>
          <a:prstGeom prst="rect">
            <a:avLst/>
          </a:prstGeom>
        </p:spPr>
      </p:pic>
      <p:sp>
        <p:nvSpPr>
          <p:cNvPr id="8" name="Google Shape;343;p48">
            <a:extLst>
              <a:ext uri="{FF2B5EF4-FFF2-40B4-BE49-F238E27FC236}">
                <a16:creationId xmlns:a16="http://schemas.microsoft.com/office/drawing/2014/main" id="{B8D95CF3-35D5-2DC4-8837-A611207FBD1E}"/>
              </a:ext>
            </a:extLst>
          </p:cNvPr>
          <p:cNvSpPr txBox="1">
            <a:spLocks/>
          </p:cNvSpPr>
          <p:nvPr/>
        </p:nvSpPr>
        <p:spPr>
          <a:xfrm>
            <a:off x="1718151" y="1922130"/>
            <a:ext cx="2689859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Font-based</a:t>
            </a:r>
          </a:p>
        </p:txBody>
      </p:sp>
      <p:sp>
        <p:nvSpPr>
          <p:cNvPr id="9" name="Google Shape;345;p48">
            <a:extLst>
              <a:ext uri="{FF2B5EF4-FFF2-40B4-BE49-F238E27FC236}">
                <a16:creationId xmlns:a16="http://schemas.microsoft.com/office/drawing/2014/main" id="{187935F9-152D-9FB6-EE31-EBC729CFC85F}"/>
              </a:ext>
            </a:extLst>
          </p:cNvPr>
          <p:cNvSpPr txBox="1">
            <a:spLocks/>
          </p:cNvSpPr>
          <p:nvPr/>
        </p:nvSpPr>
        <p:spPr>
          <a:xfrm>
            <a:off x="763111" y="2449830"/>
            <a:ext cx="3837939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 titles by identifying text with the largest font sizes in the document</a:t>
            </a:r>
            <a:endParaRPr lang="en-US">
              <a:latin typeface="Abadi" panose="020B0604020104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2B64DA-9238-2CB4-E0DD-22DBCC2D6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4871" y="5039995"/>
            <a:ext cx="768926" cy="768926"/>
          </a:xfrm>
          <a:prstGeom prst="rect">
            <a:avLst/>
          </a:prstGeom>
        </p:spPr>
      </p:pic>
      <p:sp>
        <p:nvSpPr>
          <p:cNvPr id="11" name="Google Shape;343;p48">
            <a:extLst>
              <a:ext uri="{FF2B5EF4-FFF2-40B4-BE49-F238E27FC236}">
                <a16:creationId xmlns:a16="http://schemas.microsoft.com/office/drawing/2014/main" id="{8E658C9A-5DBD-B231-B009-2300D44DD7B9}"/>
              </a:ext>
            </a:extLst>
          </p:cNvPr>
          <p:cNvSpPr txBox="1">
            <a:spLocks/>
          </p:cNvSpPr>
          <p:nvPr/>
        </p:nvSpPr>
        <p:spPr>
          <a:xfrm>
            <a:off x="1829911" y="5160608"/>
            <a:ext cx="2689859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Candidate</a:t>
            </a:r>
          </a:p>
        </p:txBody>
      </p:sp>
      <p:sp>
        <p:nvSpPr>
          <p:cNvPr id="12" name="Google Shape;345;p48">
            <a:extLst>
              <a:ext uri="{FF2B5EF4-FFF2-40B4-BE49-F238E27FC236}">
                <a16:creationId xmlns:a16="http://schemas.microsoft.com/office/drawing/2014/main" id="{D9926CA2-D097-1DA8-A6E6-8E901E81060A}"/>
              </a:ext>
            </a:extLst>
          </p:cNvPr>
          <p:cNvSpPr txBox="1">
            <a:spLocks/>
          </p:cNvSpPr>
          <p:nvPr/>
        </p:nvSpPr>
        <p:spPr>
          <a:xfrm>
            <a:off x="874871" y="5808921"/>
            <a:ext cx="4604603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latin typeface="Arial" panose="020B0604020202020204" pitchFamily="34" charset="0"/>
              </a:rPr>
              <a:t>Filters structured lines and extracts ranked </a:t>
            </a:r>
            <a:r>
              <a:rPr lang="en-US" altLang="en-US" err="1">
                <a:latin typeface="Arial" panose="020B0604020202020204" pitchFamily="34" charset="0"/>
              </a:rPr>
              <a:t>keyphrases</a:t>
            </a:r>
            <a:r>
              <a:rPr lang="en-US" altLang="en-US">
                <a:latin typeface="Arial" panose="020B0604020202020204" pitchFamily="34" charset="0"/>
              </a:rPr>
              <a:t> as concise, relevant titles</a:t>
            </a:r>
          </a:p>
        </p:txBody>
      </p:sp>
      <p:pic>
        <p:nvPicPr>
          <p:cNvPr id="13" name="Graphic 12" descr="Network outline">
            <a:extLst>
              <a:ext uri="{FF2B5EF4-FFF2-40B4-BE49-F238E27FC236}">
                <a16:creationId xmlns:a16="http://schemas.microsoft.com/office/drawing/2014/main" id="{009B6BD5-07F4-BF93-E19A-B98EFBCD0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63111" y="3424534"/>
            <a:ext cx="768926" cy="768926"/>
          </a:xfrm>
          <a:prstGeom prst="rect">
            <a:avLst/>
          </a:prstGeom>
        </p:spPr>
      </p:pic>
      <p:sp>
        <p:nvSpPr>
          <p:cNvPr id="14" name="Google Shape;343;p48">
            <a:extLst>
              <a:ext uri="{FF2B5EF4-FFF2-40B4-BE49-F238E27FC236}">
                <a16:creationId xmlns:a16="http://schemas.microsoft.com/office/drawing/2014/main" id="{CBC33856-7602-8BCE-E13F-C0CFD950BBD9}"/>
              </a:ext>
            </a:extLst>
          </p:cNvPr>
          <p:cNvSpPr txBox="1">
            <a:spLocks/>
          </p:cNvSpPr>
          <p:nvPr/>
        </p:nvSpPr>
        <p:spPr>
          <a:xfrm>
            <a:off x="1718151" y="3545147"/>
            <a:ext cx="2689859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Semantic</a:t>
            </a:r>
          </a:p>
        </p:txBody>
      </p:sp>
      <p:sp>
        <p:nvSpPr>
          <p:cNvPr id="15" name="Google Shape;345;p48">
            <a:extLst>
              <a:ext uri="{FF2B5EF4-FFF2-40B4-BE49-F238E27FC236}">
                <a16:creationId xmlns:a16="http://schemas.microsoft.com/office/drawing/2014/main" id="{57D30E96-555D-77D7-06DB-6C8AA411FB69}"/>
              </a:ext>
            </a:extLst>
          </p:cNvPr>
          <p:cNvSpPr txBox="1">
            <a:spLocks/>
          </p:cNvSpPr>
          <p:nvPr/>
        </p:nvSpPr>
        <p:spPr>
          <a:xfrm>
            <a:off x="763111" y="4072847"/>
            <a:ext cx="4716363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latin typeface="Arial" panose="020B0604020202020204" pitchFamily="34" charset="0"/>
              </a:rPr>
              <a:t>Uses text embeddings to extract diverse and informative titles from the full document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CA01D24-5599-B534-91E7-ECA944695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383883"/>
              </p:ext>
            </p:extLst>
          </p:nvPr>
        </p:nvGraphicFramePr>
        <p:xfrm>
          <a:off x="5530274" y="2068025"/>
          <a:ext cx="6316288" cy="4009644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1579072">
                  <a:extLst>
                    <a:ext uri="{9D8B030D-6E8A-4147-A177-3AD203B41FA5}">
                      <a16:colId xmlns:a16="http://schemas.microsoft.com/office/drawing/2014/main" val="1951246582"/>
                    </a:ext>
                  </a:extLst>
                </a:gridCol>
                <a:gridCol w="1579072">
                  <a:extLst>
                    <a:ext uri="{9D8B030D-6E8A-4147-A177-3AD203B41FA5}">
                      <a16:colId xmlns:a16="http://schemas.microsoft.com/office/drawing/2014/main" val="1255582460"/>
                    </a:ext>
                  </a:extLst>
                </a:gridCol>
                <a:gridCol w="1579072">
                  <a:extLst>
                    <a:ext uri="{9D8B030D-6E8A-4147-A177-3AD203B41FA5}">
                      <a16:colId xmlns:a16="http://schemas.microsoft.com/office/drawing/2014/main" val="475664844"/>
                    </a:ext>
                  </a:extLst>
                </a:gridCol>
                <a:gridCol w="1579072">
                  <a:extLst>
                    <a:ext uri="{9D8B030D-6E8A-4147-A177-3AD203B41FA5}">
                      <a16:colId xmlns:a16="http://schemas.microsoft.com/office/drawing/2014/main" val="166637145"/>
                    </a:ext>
                  </a:extLst>
                </a:gridCol>
              </a:tblGrid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Aspect</a:t>
                      </a:r>
                      <a:endParaRPr lang="en-US" sz="16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Font-Based</a:t>
                      </a:r>
                      <a:endParaRPr lang="en-US" sz="16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Semantic</a:t>
                      </a:r>
                      <a:endParaRPr lang="en-US" sz="16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Candidate</a:t>
                      </a:r>
                      <a:endParaRPr lang="en-US" sz="16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92972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Titles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Low–Medium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49009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Speed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Slow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Moderate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73469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Precision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High (if styled)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15703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Errors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Fonts inconsistent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Semantic drift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Structure-sensitive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77927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1"/>
                        <a:t>Best for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Styled PDFs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Raw text / OCR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/>
                        <a:t>Semi-structured PDFs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531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55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1756-0D82-5765-68D7-FC936D5D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1BCF-EB5C-336B-5932-32A82349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Titles as Queries 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B285-E345-718B-8E81-BE51B744B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045846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/>
              <a:t>We transform short section </a:t>
            </a:r>
            <a:r>
              <a:rPr lang="en-US" altLang="en-US" sz="2000" b="1">
                <a:solidFill>
                  <a:srgbClr val="CC99FF"/>
                </a:solidFill>
              </a:rPr>
              <a:t>titles</a:t>
            </a:r>
            <a:r>
              <a:rPr lang="en-US" altLang="en-US" sz="2000" b="1"/>
              <a:t> into detailed, natural language </a:t>
            </a:r>
            <a:r>
              <a:rPr lang="en-US" altLang="en-US" sz="2000" b="1">
                <a:solidFill>
                  <a:srgbClr val="CC99FF"/>
                </a:solidFill>
              </a:rPr>
              <a:t>questions</a:t>
            </a:r>
            <a:r>
              <a:rPr lang="en-US" altLang="en-US" sz="2000"/>
              <a:t> using a language model (e.g., Flan-T5) trained for instruction following (optional).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0628D-872A-F97B-1685-47AA3D56EC0A}"/>
              </a:ext>
            </a:extLst>
          </p:cNvPr>
          <p:cNvSpPr txBox="1">
            <a:spLocks/>
          </p:cNvSpPr>
          <p:nvPr/>
        </p:nvSpPr>
        <p:spPr>
          <a:xfrm>
            <a:off x="581343" y="2112646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/>
              <a:t>This reformulation </a:t>
            </a:r>
            <a:r>
              <a:rPr lang="en-US" altLang="en-US" sz="2000" b="1">
                <a:solidFill>
                  <a:srgbClr val="CC99FF"/>
                </a:solidFill>
              </a:rPr>
              <a:t>adds semantic depth</a:t>
            </a:r>
            <a:r>
              <a:rPr lang="en-US" altLang="en-US" sz="2000">
                <a:solidFill>
                  <a:srgbClr val="CC99FF"/>
                </a:solidFill>
              </a:rPr>
              <a:t> </a:t>
            </a:r>
            <a:r>
              <a:rPr lang="en-US" altLang="en-US" sz="2000"/>
              <a:t>to vague or generic titles like “Results” or “Training,” producing context-rich queries like </a:t>
            </a:r>
            <a:r>
              <a:rPr lang="en-US" altLang="en-US" sz="2000" i="1"/>
              <a:t>“How was the model trained?” </a:t>
            </a:r>
            <a:r>
              <a:rPr lang="en-US" altLang="en-US" sz="2000"/>
              <a:t>or </a:t>
            </a:r>
            <a:r>
              <a:rPr lang="en-US" altLang="en-US" sz="2000" i="1"/>
              <a:t>“What were the key findings?”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31D21BD-57D2-EE2A-2EB2-6391ECB12310}"/>
              </a:ext>
            </a:extLst>
          </p:cNvPr>
          <p:cNvSpPr txBox="1">
            <a:spLocks/>
          </p:cNvSpPr>
          <p:nvPr/>
        </p:nvSpPr>
        <p:spPr>
          <a:xfrm>
            <a:off x="581342" y="3179446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/>
              <a:t>Using QA-style queries improves retrieval accuracy</a:t>
            </a:r>
            <a:r>
              <a:rPr lang="en-US" altLang="en-US" sz="2000"/>
              <a:t>, as vector databases respond better to complete, meaningful sentences than isolated keywords.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9F1184-40C4-5B8A-7823-94FA5E9B3F16}"/>
              </a:ext>
            </a:extLst>
          </p:cNvPr>
          <p:cNvSpPr txBox="1">
            <a:spLocks/>
          </p:cNvSpPr>
          <p:nvPr/>
        </p:nvSpPr>
        <p:spPr>
          <a:xfrm>
            <a:off x="581342" y="4246246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/>
              <a:t>It reduces semantic drift</a:t>
            </a:r>
            <a:r>
              <a:rPr lang="en-US" altLang="en-US" sz="2000"/>
              <a:t> by making the intended focus of the query explicit, avoiding matches to unrelated text.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2F7384-0C22-C9E5-9884-7EFC68D126CE}"/>
              </a:ext>
            </a:extLst>
          </p:cNvPr>
          <p:cNvSpPr txBox="1">
            <a:spLocks/>
          </p:cNvSpPr>
          <p:nvPr/>
        </p:nvSpPr>
        <p:spPr>
          <a:xfrm>
            <a:off x="581342" y="5313046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/>
              <a:t>They also align better with answer-like document chunks</a:t>
            </a:r>
            <a:r>
              <a:rPr lang="en-US" sz="2000"/>
              <a:t>, enhancing semantic similarity and content relevance.</a:t>
            </a:r>
          </a:p>
        </p:txBody>
      </p:sp>
    </p:spTree>
    <p:extLst>
      <p:ext uri="{BB962C8B-B14F-4D97-AF65-F5344CB8AC3E}">
        <p14:creationId xmlns:p14="http://schemas.microsoft.com/office/powerpoint/2010/main" val="293799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build="p" animBg="1"/>
      <p:bldP spid="17" grpId="0" build="p" animBg="1"/>
      <p:bldP spid="19" grpId="0" build="p" animBg="1"/>
      <p:bldP spid="21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4DA88-368A-0223-2363-D7970B0E4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49ED-934D-99BC-BE56-2FEB6C9A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Retrieving with </a:t>
            </a:r>
            <a:r>
              <a:rPr lang="en-US" b="1" err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reranker</a:t>
            </a:r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   	</a:t>
            </a:r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34F54110-E184-4CAA-F452-4EFF72976D53}"/>
              </a:ext>
            </a:extLst>
          </p:cNvPr>
          <p:cNvSpPr/>
          <p:nvPr/>
        </p:nvSpPr>
        <p:spPr>
          <a:xfrm>
            <a:off x="265815" y="2188379"/>
            <a:ext cx="3974895" cy="2077203"/>
          </a:xfrm>
          <a:prstGeom prst="flowChartAlternateProcess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75190B8-A673-9ADF-2A82-61322C9B02D8}"/>
              </a:ext>
            </a:extLst>
          </p:cNvPr>
          <p:cNvSpPr/>
          <p:nvPr/>
        </p:nvSpPr>
        <p:spPr>
          <a:xfrm>
            <a:off x="4504515" y="2188379"/>
            <a:ext cx="3503484" cy="2885964"/>
          </a:xfrm>
          <a:prstGeom prst="flowChartAlternateProcess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8898E965-615D-B72E-16F6-E83A17FBC22E}"/>
              </a:ext>
            </a:extLst>
          </p:cNvPr>
          <p:cNvSpPr/>
          <p:nvPr/>
        </p:nvSpPr>
        <p:spPr>
          <a:xfrm>
            <a:off x="8271804" y="2188379"/>
            <a:ext cx="3349521" cy="4414986"/>
          </a:xfrm>
          <a:prstGeom prst="flowChartAlternateProcess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Google Shape;343;p48">
            <a:extLst>
              <a:ext uri="{FF2B5EF4-FFF2-40B4-BE49-F238E27FC236}">
                <a16:creationId xmlns:a16="http://schemas.microsoft.com/office/drawing/2014/main" id="{325F30CB-1E51-93FB-13FE-046F536BF1D1}"/>
              </a:ext>
            </a:extLst>
          </p:cNvPr>
          <p:cNvSpPr txBox="1">
            <a:spLocks/>
          </p:cNvSpPr>
          <p:nvPr/>
        </p:nvSpPr>
        <p:spPr>
          <a:xfrm>
            <a:off x="336910" y="1434745"/>
            <a:ext cx="3832704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Cosine Similarity </a:t>
            </a:r>
          </a:p>
        </p:txBody>
      </p:sp>
      <p:sp>
        <p:nvSpPr>
          <p:cNvPr id="13" name="Google Shape;343;p48">
            <a:extLst>
              <a:ext uri="{FF2B5EF4-FFF2-40B4-BE49-F238E27FC236}">
                <a16:creationId xmlns:a16="http://schemas.microsoft.com/office/drawing/2014/main" id="{ED9EA384-6B5C-3793-B65B-56F90F83B27B}"/>
              </a:ext>
            </a:extLst>
          </p:cNvPr>
          <p:cNvSpPr txBox="1">
            <a:spLocks/>
          </p:cNvSpPr>
          <p:nvPr/>
        </p:nvSpPr>
        <p:spPr>
          <a:xfrm>
            <a:off x="4052826" y="1434745"/>
            <a:ext cx="3832704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000" b="1" err="1">
                <a:solidFill>
                  <a:srgbClr val="CC99FF"/>
                </a:solidFill>
                <a:latin typeface="Orbitron" pitchFamily="2" charset="0"/>
              </a:rPr>
              <a:t>ColBERT</a:t>
            </a:r>
            <a:endParaRPr lang="en-US" sz="3000" b="1">
              <a:solidFill>
                <a:srgbClr val="CC99FF"/>
              </a:solidFill>
              <a:latin typeface="Orbitron" pitchFamily="2" charset="0"/>
            </a:endParaRPr>
          </a:p>
        </p:txBody>
      </p:sp>
      <p:sp>
        <p:nvSpPr>
          <p:cNvPr id="14" name="Google Shape;343;p48">
            <a:extLst>
              <a:ext uri="{FF2B5EF4-FFF2-40B4-BE49-F238E27FC236}">
                <a16:creationId xmlns:a16="http://schemas.microsoft.com/office/drawing/2014/main" id="{9CA4CEB4-D41B-D143-470D-51E81D6D6BEE}"/>
              </a:ext>
            </a:extLst>
          </p:cNvPr>
          <p:cNvSpPr txBox="1">
            <a:spLocks/>
          </p:cNvSpPr>
          <p:nvPr/>
        </p:nvSpPr>
        <p:spPr>
          <a:xfrm>
            <a:off x="7768742" y="1434745"/>
            <a:ext cx="3832704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Cross-encoder</a:t>
            </a:r>
          </a:p>
        </p:txBody>
      </p:sp>
    </p:spTree>
    <p:extLst>
      <p:ext uri="{BB962C8B-B14F-4D97-AF65-F5344CB8AC3E}">
        <p14:creationId xmlns:p14="http://schemas.microsoft.com/office/powerpoint/2010/main" val="283429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242F0-2051-A5B2-7B91-C8B244F13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3E98-9CBB-FEF7-CFCB-625ECBCF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Retrieving with </a:t>
            </a:r>
            <a:r>
              <a:rPr lang="en-US" b="1" err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reranker</a:t>
            </a:r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   	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63BF1C-835E-C4B9-3A55-0E29EA872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8843"/>
              </p:ext>
            </p:extLst>
          </p:nvPr>
        </p:nvGraphicFramePr>
        <p:xfrm>
          <a:off x="1295445" y="1485900"/>
          <a:ext cx="9835025" cy="4083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58756">
                  <a:extLst>
                    <a:ext uri="{9D8B030D-6E8A-4147-A177-3AD203B41FA5}">
                      <a16:colId xmlns:a16="http://schemas.microsoft.com/office/drawing/2014/main" val="205362573"/>
                    </a:ext>
                  </a:extLst>
                </a:gridCol>
                <a:gridCol w="2795210">
                  <a:extLst>
                    <a:ext uri="{9D8B030D-6E8A-4147-A177-3AD203B41FA5}">
                      <a16:colId xmlns:a16="http://schemas.microsoft.com/office/drawing/2014/main" val="242802466"/>
                    </a:ext>
                  </a:extLst>
                </a:gridCol>
                <a:gridCol w="1593011">
                  <a:extLst>
                    <a:ext uri="{9D8B030D-6E8A-4147-A177-3AD203B41FA5}">
                      <a16:colId xmlns:a16="http://schemas.microsoft.com/office/drawing/2014/main" val="4190805236"/>
                    </a:ext>
                  </a:extLst>
                </a:gridCol>
                <a:gridCol w="2988048">
                  <a:extLst>
                    <a:ext uri="{9D8B030D-6E8A-4147-A177-3AD203B41FA5}">
                      <a16:colId xmlns:a16="http://schemas.microsoft.com/office/drawing/2014/main" val="993282822"/>
                    </a:ext>
                  </a:extLst>
                </a:gridCol>
              </a:tblGrid>
              <a:tr h="635062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Aspect</a:t>
                      </a:r>
                    </a:p>
                  </a:txBody>
                  <a:tcPr marL="43622" marR="43622" marT="21811" marB="21811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Cross-Encoder</a:t>
                      </a:r>
                    </a:p>
                  </a:txBody>
                  <a:tcPr marL="43622" marR="43622" marT="21811" marB="21811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ColBERT</a:t>
                      </a:r>
                      <a:endParaRPr lang="en-US" sz="1500" b="1">
                        <a:effectLst/>
                      </a:endParaRPr>
                    </a:p>
                  </a:txBody>
                  <a:tcPr marL="43622" marR="43622" marT="21811" marB="21811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Cosine Similarity (Bi-Encoder)</a:t>
                      </a:r>
                    </a:p>
                  </a:txBody>
                  <a:tcPr marL="43622" marR="43622" marT="21811" marB="21811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7595"/>
                  </a:ext>
                </a:extLst>
              </a:tr>
              <a:tr h="924935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Architecture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Full interaction (query + doc jointly encoded)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Late interaction (token-level dot products)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Separate encodings (query &amp; doc)</a:t>
                      </a:r>
                    </a:p>
                  </a:txBody>
                  <a:tcPr marL="43622" marR="43622" marT="21811" marB="21811" anchor="ctr"/>
                </a:tc>
                <a:extLst>
                  <a:ext uri="{0D108BD9-81ED-4DB2-BD59-A6C34878D82A}">
                    <a16:rowId xmlns:a16="http://schemas.microsoft.com/office/drawing/2014/main" val="508498464"/>
                  </a:ext>
                </a:extLst>
              </a:tr>
              <a:tr h="576110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Speed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Slowest 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Medium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Fastest</a:t>
                      </a:r>
                    </a:p>
                  </a:txBody>
                  <a:tcPr marL="43622" marR="43622" marT="21811" marB="21811" anchor="ctr"/>
                </a:tc>
                <a:extLst>
                  <a:ext uri="{0D108BD9-81ED-4DB2-BD59-A6C34878D82A}">
                    <a16:rowId xmlns:a16="http://schemas.microsoft.com/office/drawing/2014/main" val="4272928161"/>
                  </a:ext>
                </a:extLst>
              </a:tr>
              <a:tr h="576110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Accuracy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Highest 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High 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Lower</a:t>
                      </a:r>
                    </a:p>
                  </a:txBody>
                  <a:tcPr marL="43622" marR="43622" marT="21811" marB="21811" anchor="ctr"/>
                </a:tc>
                <a:extLst>
                  <a:ext uri="{0D108BD9-81ED-4DB2-BD59-A6C34878D82A}">
                    <a16:rowId xmlns:a16="http://schemas.microsoft.com/office/drawing/2014/main" val="3353648039"/>
                  </a:ext>
                </a:extLst>
              </a:tr>
              <a:tr h="736172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Scalability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Low 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Moderate 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High </a:t>
                      </a:r>
                    </a:p>
                  </a:txBody>
                  <a:tcPr marL="43622" marR="43622" marT="21811" marB="21811" anchor="ctr"/>
                </a:tc>
                <a:extLst>
                  <a:ext uri="{0D108BD9-81ED-4DB2-BD59-A6C34878D82A}">
                    <a16:rowId xmlns:a16="http://schemas.microsoft.com/office/drawing/2014/main" val="842488658"/>
                  </a:ext>
                </a:extLst>
              </a:tr>
              <a:tr h="635062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Latency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High (per pair processing)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Medium (token matching cost)</a:t>
                      </a:r>
                    </a:p>
                  </a:txBody>
                  <a:tcPr marL="43622" marR="43622" marT="21811" marB="21811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Low (instant vector search)</a:t>
                      </a:r>
                    </a:p>
                  </a:txBody>
                  <a:tcPr marL="43622" marR="43622" marT="21811" marB="21811" anchor="ctr"/>
                </a:tc>
                <a:extLst>
                  <a:ext uri="{0D108BD9-81ED-4DB2-BD59-A6C34878D82A}">
                    <a16:rowId xmlns:a16="http://schemas.microsoft.com/office/drawing/2014/main" val="274602228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CBBEDC45-842F-0E76-4F78-C5116510F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031" y="1200150"/>
            <a:ext cx="64100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0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E5095-E1F2-00AF-D161-5A9DB918E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CCEAF-77E5-A69A-0A74-39F04CEE4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Summarization with RAG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3BAC-8C62-5DF6-B2D4-5212908FB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4" y="1876915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/>
              <a:t>Text is summarized into concise </a:t>
            </a:r>
            <a:r>
              <a:rPr lang="en-US" sz="2000" b="1">
                <a:solidFill>
                  <a:srgbClr val="CC99FF"/>
                </a:solidFill>
              </a:rPr>
              <a:t>bullet points</a:t>
            </a:r>
            <a:r>
              <a:rPr lang="en-US" sz="2000">
                <a:solidFill>
                  <a:srgbClr val="CC99FF"/>
                </a:solidFill>
              </a:rPr>
              <a:t> </a:t>
            </a:r>
            <a:r>
              <a:rPr lang="en-US" sz="2000"/>
              <a:t>using either Google Gemini or a Hugging Face model (BART-large-</a:t>
            </a:r>
            <a:r>
              <a:rPr lang="en-US" sz="2000" err="1"/>
              <a:t>cnn</a:t>
            </a:r>
            <a:r>
              <a:rPr lang="en-US" sz="2000"/>
              <a:t>)</a:t>
            </a:r>
            <a:endParaRPr lang="en-US" altLang="en-US" sz="20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BC1609-17AB-FD59-A362-0A5AFA49915B}"/>
              </a:ext>
            </a:extLst>
          </p:cNvPr>
          <p:cNvSpPr txBox="1">
            <a:spLocks/>
          </p:cNvSpPr>
          <p:nvPr/>
        </p:nvSpPr>
        <p:spPr>
          <a:xfrm>
            <a:off x="581343" y="2915481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/>
              <a:t>Gemini is used as the primary backend</a:t>
            </a:r>
            <a:r>
              <a:rPr lang="en-US" sz="2000"/>
              <a:t>, selected for its strong language modeling and ability to follow custom prompts</a:t>
            </a:r>
            <a:endParaRPr lang="en-US" altLang="en-US" sz="2000"/>
          </a:p>
        </p:txBody>
      </p:sp>
      <p:sp>
        <p:nvSpPr>
          <p:cNvPr id="15" name="Google Shape;343;p48">
            <a:extLst>
              <a:ext uri="{FF2B5EF4-FFF2-40B4-BE49-F238E27FC236}">
                <a16:creationId xmlns:a16="http://schemas.microsoft.com/office/drawing/2014/main" id="{6009ADA1-8365-830A-08F0-4919BBA2B1FE}"/>
              </a:ext>
            </a:extLst>
          </p:cNvPr>
          <p:cNvSpPr txBox="1">
            <a:spLocks/>
          </p:cNvSpPr>
          <p:nvPr/>
        </p:nvSpPr>
        <p:spPr>
          <a:xfrm>
            <a:off x="510223" y="3917185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Zero shot</a:t>
            </a:r>
          </a:p>
        </p:txBody>
      </p:sp>
      <p:sp>
        <p:nvSpPr>
          <p:cNvPr id="16" name="Google Shape;343;p48">
            <a:extLst>
              <a:ext uri="{FF2B5EF4-FFF2-40B4-BE49-F238E27FC236}">
                <a16:creationId xmlns:a16="http://schemas.microsoft.com/office/drawing/2014/main" id="{934FB44B-29BF-D2B4-579F-948FC0524B9A}"/>
              </a:ext>
            </a:extLst>
          </p:cNvPr>
          <p:cNvSpPr txBox="1">
            <a:spLocks/>
          </p:cNvSpPr>
          <p:nvPr/>
        </p:nvSpPr>
        <p:spPr>
          <a:xfrm>
            <a:off x="4442143" y="3917185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Few shots</a:t>
            </a:r>
          </a:p>
        </p:txBody>
      </p:sp>
      <p:sp>
        <p:nvSpPr>
          <p:cNvPr id="17" name="Google Shape;343;p48">
            <a:extLst>
              <a:ext uri="{FF2B5EF4-FFF2-40B4-BE49-F238E27FC236}">
                <a16:creationId xmlns:a16="http://schemas.microsoft.com/office/drawing/2014/main" id="{8A6788A5-F5C9-36EA-227B-BA2937497FB6}"/>
              </a:ext>
            </a:extLst>
          </p:cNvPr>
          <p:cNvSpPr txBox="1">
            <a:spLocks/>
          </p:cNvSpPr>
          <p:nvPr/>
        </p:nvSpPr>
        <p:spPr>
          <a:xfrm>
            <a:off x="8470583" y="3917185"/>
            <a:ext cx="3584258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Chain of Thoughts</a:t>
            </a:r>
          </a:p>
        </p:txBody>
      </p:sp>
      <p:sp>
        <p:nvSpPr>
          <p:cNvPr id="18" name="Google Shape;345;p48">
            <a:extLst>
              <a:ext uri="{FF2B5EF4-FFF2-40B4-BE49-F238E27FC236}">
                <a16:creationId xmlns:a16="http://schemas.microsoft.com/office/drawing/2014/main" id="{A365073C-1649-C93E-3529-44601F47B3D0}"/>
              </a:ext>
            </a:extLst>
          </p:cNvPr>
          <p:cNvSpPr txBox="1">
            <a:spLocks/>
          </p:cNvSpPr>
          <p:nvPr/>
        </p:nvSpPr>
        <p:spPr>
          <a:xfrm>
            <a:off x="510223" y="4598214"/>
            <a:ext cx="328961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Directly asks the model to summarize without examples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0" name="Google Shape;345;p48">
            <a:extLst>
              <a:ext uri="{FF2B5EF4-FFF2-40B4-BE49-F238E27FC236}">
                <a16:creationId xmlns:a16="http://schemas.microsoft.com/office/drawing/2014/main" id="{BA31EFF6-D918-5E45-620F-8399E14C2CE7}"/>
              </a:ext>
            </a:extLst>
          </p:cNvPr>
          <p:cNvSpPr txBox="1">
            <a:spLocks/>
          </p:cNvSpPr>
          <p:nvPr/>
        </p:nvSpPr>
        <p:spPr>
          <a:xfrm>
            <a:off x="4442143" y="4598214"/>
            <a:ext cx="339121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Provides examples of input-output pairs to guide the model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1" name="Google Shape;345;p48">
            <a:extLst>
              <a:ext uri="{FF2B5EF4-FFF2-40B4-BE49-F238E27FC236}">
                <a16:creationId xmlns:a16="http://schemas.microsoft.com/office/drawing/2014/main" id="{2866B787-1D55-97C7-98CA-17197111DFD3}"/>
              </a:ext>
            </a:extLst>
          </p:cNvPr>
          <p:cNvSpPr txBox="1">
            <a:spLocks/>
          </p:cNvSpPr>
          <p:nvPr/>
        </p:nvSpPr>
        <p:spPr>
          <a:xfrm>
            <a:off x="8470583" y="4598214"/>
            <a:ext cx="372141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Guides the model to reason through key ideas before summarizing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502B839-4E68-F56E-7292-F9CBFE6913EA}"/>
              </a:ext>
            </a:extLst>
          </p:cNvPr>
          <p:cNvSpPr txBox="1">
            <a:spLocks/>
          </p:cNvSpPr>
          <p:nvPr/>
        </p:nvSpPr>
        <p:spPr>
          <a:xfrm>
            <a:off x="581343" y="5486595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/>
              <a:t>If Gemini fails or is unavailable, the system falls back to a local Hugging Face model, ensuring robust summarization even offline.</a:t>
            </a:r>
            <a:endParaRPr lang="en-US" altLang="en-US" sz="20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E31473-E6BC-620D-C457-02CE1A66A458}"/>
              </a:ext>
            </a:extLst>
          </p:cNvPr>
          <p:cNvGrpSpPr/>
          <p:nvPr/>
        </p:nvGrpSpPr>
        <p:grpSpPr>
          <a:xfrm>
            <a:off x="713218" y="995832"/>
            <a:ext cx="3086622" cy="601223"/>
            <a:chOff x="581342" y="5751913"/>
            <a:chExt cx="3086622" cy="60122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3E3AC25-6787-F450-F251-2A6573285753}"/>
                </a:ext>
              </a:extLst>
            </p:cNvPr>
            <p:cNvSpPr/>
            <p:nvPr/>
          </p:nvSpPr>
          <p:spPr>
            <a:xfrm>
              <a:off x="581342" y="5751913"/>
              <a:ext cx="1603262" cy="601223"/>
            </a:xfrm>
            <a:custGeom>
              <a:avLst/>
              <a:gdLst/>
              <a:ahLst/>
              <a:cxnLst/>
              <a:rect l="l" t="t" r="r" b="b"/>
              <a:pathLst>
                <a:path w="3357502" h="1259063">
                  <a:moveTo>
                    <a:pt x="0" y="0"/>
                  </a:moveTo>
                  <a:lnTo>
                    <a:pt x="3357502" y="0"/>
                  </a:lnTo>
                  <a:lnTo>
                    <a:pt x="3357502" y="1259064"/>
                  </a:lnTo>
                  <a:lnTo>
                    <a:pt x="0" y="125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4D2D3E-500C-A2EE-FD01-9287EC7A12F2}"/>
                </a:ext>
              </a:extLst>
            </p:cNvPr>
            <p:cNvSpPr txBox="1"/>
            <p:nvPr/>
          </p:nvSpPr>
          <p:spPr>
            <a:xfrm>
              <a:off x="2184604" y="5950342"/>
              <a:ext cx="1483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Prompt-based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B009D6-DBD2-AC76-1044-E7A9CDB318D1}"/>
              </a:ext>
            </a:extLst>
          </p:cNvPr>
          <p:cNvGrpSpPr/>
          <p:nvPr/>
        </p:nvGrpSpPr>
        <p:grpSpPr>
          <a:xfrm>
            <a:off x="7429182" y="687176"/>
            <a:ext cx="3718808" cy="962764"/>
            <a:chOff x="6443662" y="6006713"/>
            <a:chExt cx="3718808" cy="96276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AECA8F88-3CEF-B167-CDCC-9A1463019F65}"/>
                </a:ext>
              </a:extLst>
            </p:cNvPr>
            <p:cNvSpPr txBox="1"/>
            <p:nvPr/>
          </p:nvSpPr>
          <p:spPr>
            <a:xfrm>
              <a:off x="6443662" y="6006713"/>
              <a:ext cx="2637111" cy="962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313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BART</a:t>
              </a:r>
              <a:r>
                <a:rPr lang="en-US" sz="3000" b="1">
                  <a:solidFill>
                    <a:srgbClr val="FFC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-large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EE7030-6C36-8805-4CE8-7F4107709BAC}"/>
                </a:ext>
              </a:extLst>
            </p:cNvPr>
            <p:cNvSpPr txBox="1"/>
            <p:nvPr/>
          </p:nvSpPr>
          <p:spPr>
            <a:xfrm>
              <a:off x="8679110" y="6548485"/>
              <a:ext cx="1483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Task-based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88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build="p" animBg="1"/>
      <p:bldP spid="15" grpId="0"/>
      <p:bldP spid="16" grpId="0"/>
      <p:bldP spid="17" grpId="0"/>
      <p:bldP spid="18" grpId="0"/>
      <p:bldP spid="20" grpId="0"/>
      <p:bldP spid="21" grpId="0"/>
      <p:bldP spid="22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96E0-CCB3-A9EF-F1A4-F0842EDA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3BCE-F9C3-9456-64D2-82856A0D7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39" y="346075"/>
            <a:ext cx="11805921" cy="568325"/>
          </a:xfrm>
        </p:spPr>
        <p:txBody>
          <a:bodyPr>
            <a:normAutofit fontScale="90000"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Why is BART a good candidate for this task? </a:t>
            </a:r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0BF7E5D2-513A-28BF-9EA5-F0E6EA1D748A}"/>
              </a:ext>
            </a:extLst>
          </p:cNvPr>
          <p:cNvSpPr/>
          <p:nvPr/>
        </p:nvSpPr>
        <p:spPr>
          <a:xfrm>
            <a:off x="1538178" y="2471647"/>
            <a:ext cx="9115641" cy="3377670"/>
          </a:xfrm>
          <a:custGeom>
            <a:avLst/>
            <a:gdLst/>
            <a:ahLst/>
            <a:cxnLst/>
            <a:rect l="l" t="t" r="r" b="b"/>
            <a:pathLst>
              <a:path w="11590885" h="4294837">
                <a:moveTo>
                  <a:pt x="0" y="0"/>
                </a:moveTo>
                <a:lnTo>
                  <a:pt x="11590884" y="0"/>
                </a:lnTo>
                <a:lnTo>
                  <a:pt x="11590884" y="4294836"/>
                </a:lnTo>
                <a:lnTo>
                  <a:pt x="0" y="429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3B4115-C1E5-CB42-FB79-F27FCC6F1A61}"/>
              </a:ext>
            </a:extLst>
          </p:cNvPr>
          <p:cNvSpPr txBox="1">
            <a:spLocks/>
          </p:cNvSpPr>
          <p:nvPr/>
        </p:nvSpPr>
        <p:spPr>
          <a:xfrm>
            <a:off x="378143" y="1228726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/>
              <a:t>BART can be useful in cases where data extraction is weak, as it is capable of </a:t>
            </a:r>
            <a:r>
              <a:rPr lang="en-US" sz="2200">
                <a:solidFill>
                  <a:srgbClr val="CC99FF"/>
                </a:solidFill>
              </a:rPr>
              <a:t>filling in missing words and reconstructing context</a:t>
            </a:r>
            <a:endParaRPr lang="en-US" altLang="en-US" sz="2200">
              <a:solidFill>
                <a:srgbClr val="CC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E7A5D-8502-0A71-CA29-C14E55227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4461-4929-6D71-6121-57ADC7FB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 fontScale="90000"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Evolutionary Layout Optimization (ELO)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8FED-DAB5-EB38-6320-E2D23CBD2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60" y="1145054"/>
            <a:ext cx="10472780" cy="979358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 w="12700">
            <a:noFill/>
            <a:prstDash val="lgDash"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/>
              <a:t>ELO optimizes PowerPoint </a:t>
            </a:r>
            <a:r>
              <a:rPr lang="en-US" sz="2200">
                <a:solidFill>
                  <a:srgbClr val="CC99FF"/>
                </a:solidFill>
              </a:rPr>
              <a:t>slide layouts </a:t>
            </a:r>
            <a:r>
              <a:rPr lang="en-US" sz="2200"/>
              <a:t>from predefined content, maximizing presentation quality on </a:t>
            </a:r>
            <a:r>
              <a:rPr lang="en-US" sz="2200" i="1"/>
              <a:t>readability</a:t>
            </a:r>
            <a:r>
              <a:rPr lang="en-US" sz="2200"/>
              <a:t>, </a:t>
            </a:r>
            <a:r>
              <a:rPr lang="en-US" sz="2200" i="1"/>
              <a:t>hierarchy</a:t>
            </a:r>
            <a:r>
              <a:rPr lang="en-US" sz="2200"/>
              <a:t>, </a:t>
            </a:r>
            <a:r>
              <a:rPr lang="en-US" sz="2200" i="1"/>
              <a:t>image integration</a:t>
            </a:r>
            <a:r>
              <a:rPr lang="en-US" sz="2200"/>
              <a:t>, </a:t>
            </a:r>
            <a:r>
              <a:rPr lang="en-US" sz="2200" i="1"/>
              <a:t>contrast</a:t>
            </a:r>
            <a:r>
              <a:rPr lang="en-US" sz="2200"/>
              <a:t>, </a:t>
            </a:r>
            <a:r>
              <a:rPr lang="en-US" sz="2200" i="1"/>
              <a:t>balance</a:t>
            </a:r>
            <a:r>
              <a:rPr lang="en-US" sz="2200"/>
              <a:t>, and </a:t>
            </a:r>
            <a:r>
              <a:rPr lang="en-US" sz="2200" i="1"/>
              <a:t>constraints</a:t>
            </a:r>
            <a:r>
              <a:rPr lang="en-US" sz="2200"/>
              <a:t>.</a:t>
            </a:r>
          </a:p>
        </p:txBody>
      </p:sp>
      <p:pic>
        <p:nvPicPr>
          <p:cNvPr id="4" name="Graphic 3" descr="Bullseye with solid fill">
            <a:extLst>
              <a:ext uri="{FF2B5EF4-FFF2-40B4-BE49-F238E27FC236}">
                <a16:creationId xmlns:a16="http://schemas.microsoft.com/office/drawing/2014/main" id="{CCFA5574-E037-1729-B980-CEBD61F27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6400" y="1145054"/>
            <a:ext cx="979358" cy="979358"/>
          </a:xfrm>
          <a:prstGeom prst="rect">
            <a:avLst/>
          </a:prstGeom>
        </p:spPr>
      </p:pic>
      <p:sp>
        <p:nvSpPr>
          <p:cNvPr id="12" name="Google Shape;343;p48">
            <a:extLst>
              <a:ext uri="{FF2B5EF4-FFF2-40B4-BE49-F238E27FC236}">
                <a16:creationId xmlns:a16="http://schemas.microsoft.com/office/drawing/2014/main" id="{F517F85E-5563-0161-EF2C-E35FC8EED62B}"/>
              </a:ext>
            </a:extLst>
          </p:cNvPr>
          <p:cNvSpPr txBox="1">
            <a:spLocks/>
          </p:cNvSpPr>
          <p:nvPr/>
        </p:nvSpPr>
        <p:spPr>
          <a:xfrm>
            <a:off x="2542223" y="5830865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Before</a:t>
            </a:r>
          </a:p>
        </p:txBody>
      </p:sp>
      <p:sp>
        <p:nvSpPr>
          <p:cNvPr id="13" name="Google Shape;343;p48">
            <a:extLst>
              <a:ext uri="{FF2B5EF4-FFF2-40B4-BE49-F238E27FC236}">
                <a16:creationId xmlns:a16="http://schemas.microsoft.com/office/drawing/2014/main" id="{E17520D9-A6F8-6249-0E1F-5D45312E3F23}"/>
              </a:ext>
            </a:extLst>
          </p:cNvPr>
          <p:cNvSpPr txBox="1">
            <a:spLocks/>
          </p:cNvSpPr>
          <p:nvPr/>
        </p:nvSpPr>
        <p:spPr>
          <a:xfrm>
            <a:off x="7827168" y="5830865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After</a:t>
            </a:r>
          </a:p>
        </p:txBody>
      </p:sp>
      <p:pic>
        <p:nvPicPr>
          <p:cNvPr id="6" name="Picture 5" descr="A close-up of a diagram&#10;&#10;AI-generated content may be incorrect.">
            <a:extLst>
              <a:ext uri="{FF2B5EF4-FFF2-40B4-BE49-F238E27FC236}">
                <a16:creationId xmlns:a16="http://schemas.microsoft.com/office/drawing/2014/main" id="{20677F97-9ABD-A3DA-496C-9CA0B25A4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90" y="2340171"/>
            <a:ext cx="4189910" cy="314243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6F34A-BDE2-5BA7-B5C2-9EC5F2C55729}"/>
              </a:ext>
            </a:extLst>
          </p:cNvPr>
          <p:cNvGrpSpPr/>
          <p:nvPr/>
        </p:nvGrpSpPr>
        <p:grpSpPr>
          <a:xfrm>
            <a:off x="1110764" y="2386886"/>
            <a:ext cx="5456293" cy="3108952"/>
            <a:chOff x="1110764" y="2386886"/>
            <a:chExt cx="5456293" cy="3108952"/>
          </a:xfrm>
        </p:grpSpPr>
        <p:pic>
          <p:nvPicPr>
            <p:cNvPr id="14" name="Picture 13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20753593-AD11-97C6-95F4-41E6F94C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764" y="2386886"/>
              <a:ext cx="2710227" cy="1524502"/>
            </a:xfrm>
            <a:prstGeom prst="rect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5E5F5AB-EEFB-6D3A-2422-F1BE9A858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56831" y="2386886"/>
              <a:ext cx="2710226" cy="1524502"/>
            </a:xfrm>
            <a:prstGeom prst="rect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6D8509-A9A6-C570-2D08-5A0DF4C7D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0764" y="3971337"/>
              <a:ext cx="2710226" cy="1524501"/>
            </a:xfrm>
            <a:prstGeom prst="rect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E634A96-F959-D1FF-E1F4-1C5290AA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56833" y="3971336"/>
              <a:ext cx="2710224" cy="1524501"/>
            </a:xfrm>
            <a:prstGeom prst="rect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0331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50FEB-9229-F9D0-EED3-8B202F44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6C2A-B3F8-CABB-D037-DFC2FECA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Presentation Phenotype/Genotype</a:t>
            </a:r>
            <a:endParaRPr lang="en-US"/>
          </a:p>
        </p:txBody>
      </p:sp>
      <p:sp>
        <p:nvSpPr>
          <p:cNvPr id="3" name="Google Shape;343;p48">
            <a:extLst>
              <a:ext uri="{FF2B5EF4-FFF2-40B4-BE49-F238E27FC236}">
                <a16:creationId xmlns:a16="http://schemas.microsoft.com/office/drawing/2014/main" id="{CB61AD66-A524-84AB-51ED-4D11CFE362EC}"/>
              </a:ext>
            </a:extLst>
          </p:cNvPr>
          <p:cNvSpPr txBox="1">
            <a:spLocks/>
          </p:cNvSpPr>
          <p:nvPr/>
        </p:nvSpPr>
        <p:spPr>
          <a:xfrm>
            <a:off x="1939459" y="1186977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Phenotype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2403195-66D2-DA92-F988-3EFA7678587B}"/>
              </a:ext>
            </a:extLst>
          </p:cNvPr>
          <p:cNvSpPr/>
          <p:nvPr/>
        </p:nvSpPr>
        <p:spPr>
          <a:xfrm>
            <a:off x="947060" y="1987253"/>
            <a:ext cx="4492097" cy="3245149"/>
          </a:xfrm>
          <a:custGeom>
            <a:avLst/>
            <a:gdLst/>
            <a:ahLst/>
            <a:cxnLst/>
            <a:rect l="l" t="t" r="r" b="b"/>
            <a:pathLst>
              <a:path w="8616497" h="5232265">
                <a:moveTo>
                  <a:pt x="0" y="0"/>
                </a:moveTo>
                <a:lnTo>
                  <a:pt x="8616497" y="0"/>
                </a:lnTo>
                <a:lnTo>
                  <a:pt x="8616497" y="5232265"/>
                </a:lnTo>
                <a:lnTo>
                  <a:pt x="0" y="523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5000"/>
            </a:blip>
            <a:stretch>
              <a:fillRect l="-423" r="-423"/>
            </a:stretch>
          </a:blipFill>
          <a:ln w="38100">
            <a:solidFill>
              <a:srgbClr val="9D9EF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43;p48">
            <a:extLst>
              <a:ext uri="{FF2B5EF4-FFF2-40B4-BE49-F238E27FC236}">
                <a16:creationId xmlns:a16="http://schemas.microsoft.com/office/drawing/2014/main" id="{0C97B140-BA5C-47CF-118D-A0A91102C921}"/>
              </a:ext>
            </a:extLst>
          </p:cNvPr>
          <p:cNvSpPr txBox="1">
            <a:spLocks/>
          </p:cNvSpPr>
          <p:nvPr/>
        </p:nvSpPr>
        <p:spPr>
          <a:xfrm>
            <a:off x="8050044" y="1186977"/>
            <a:ext cx="2202497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Genotype</a:t>
            </a:r>
          </a:p>
        </p:txBody>
      </p:sp>
      <p:pic>
        <p:nvPicPr>
          <p:cNvPr id="8" name="Graphic 7" descr="Transfer with solid fill">
            <a:extLst>
              <a:ext uri="{FF2B5EF4-FFF2-40B4-BE49-F238E27FC236}">
                <a16:creationId xmlns:a16="http://schemas.microsoft.com/office/drawing/2014/main" id="{B02D136E-49CF-730B-B4BD-34B2D4C96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152627"/>
            <a:ext cx="914400" cy="914400"/>
          </a:xfrm>
          <a:prstGeom prst="rect">
            <a:avLst/>
          </a:prstGeom>
        </p:spPr>
      </p:pic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D8586A8B-7A73-E09D-65F3-FEA5D43C341D}"/>
              </a:ext>
            </a:extLst>
          </p:cNvPr>
          <p:cNvSpPr/>
          <p:nvPr/>
        </p:nvSpPr>
        <p:spPr>
          <a:xfrm>
            <a:off x="7176284" y="3152627"/>
            <a:ext cx="4761716" cy="9144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F7CB56D5-6456-DD81-88B9-A4207B5CB4D3}"/>
              </a:ext>
            </a:extLst>
          </p:cNvPr>
          <p:cNvSpPr/>
          <p:nvPr/>
        </p:nvSpPr>
        <p:spPr>
          <a:xfrm>
            <a:off x="7247242" y="3189826"/>
            <a:ext cx="840001" cy="84000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0D7C5-F050-1D00-0DEA-3B3996C9E462}"/>
              </a:ext>
            </a:extLst>
          </p:cNvPr>
          <p:cNvSpPr txBox="1"/>
          <p:nvPr/>
        </p:nvSpPr>
        <p:spPr>
          <a:xfrm rot="18900336">
            <a:off x="7219772" y="4109943"/>
            <a:ext cx="1090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Title </a:t>
            </a:r>
          </a:p>
          <a:p>
            <a:r>
              <a:rPr lang="en-US" sz="1500"/>
              <a:t>position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BE8D35A-8938-B765-0F62-BB4B885B800A}"/>
              </a:ext>
            </a:extLst>
          </p:cNvPr>
          <p:cNvSpPr/>
          <p:nvPr/>
        </p:nvSpPr>
        <p:spPr>
          <a:xfrm>
            <a:off x="8158201" y="3189826"/>
            <a:ext cx="840001" cy="84000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238E5-7B66-F48A-6C49-F7B144585EC7}"/>
              </a:ext>
            </a:extLst>
          </p:cNvPr>
          <p:cNvSpPr txBox="1"/>
          <p:nvPr/>
        </p:nvSpPr>
        <p:spPr>
          <a:xfrm rot="18900336">
            <a:off x="8130731" y="4147143"/>
            <a:ext cx="1090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Bullet </a:t>
            </a:r>
          </a:p>
          <a:p>
            <a:r>
              <a:rPr lang="en-US" sz="1500"/>
              <a:t>column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0391708C-ED43-E089-82CB-DE9E75230E5A}"/>
              </a:ext>
            </a:extLst>
          </p:cNvPr>
          <p:cNvSpPr/>
          <p:nvPr/>
        </p:nvSpPr>
        <p:spPr>
          <a:xfrm>
            <a:off x="9069160" y="3189826"/>
            <a:ext cx="840001" cy="84000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0D98E-3C6F-F364-773C-9DC217DED3B7}"/>
              </a:ext>
            </a:extLst>
          </p:cNvPr>
          <p:cNvSpPr txBox="1"/>
          <p:nvPr/>
        </p:nvSpPr>
        <p:spPr>
          <a:xfrm rot="18900336">
            <a:off x="9069221" y="4331141"/>
            <a:ext cx="1090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Font size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5BA78E2A-0A24-2EA4-D001-144B41310D83}"/>
              </a:ext>
            </a:extLst>
          </p:cNvPr>
          <p:cNvSpPr/>
          <p:nvPr/>
        </p:nvSpPr>
        <p:spPr>
          <a:xfrm>
            <a:off x="9980600" y="3189825"/>
            <a:ext cx="840001" cy="84000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793F2-378D-E52C-2CE6-5842DD1BB2F4}"/>
              </a:ext>
            </a:extLst>
          </p:cNvPr>
          <p:cNvSpPr txBox="1"/>
          <p:nvPr/>
        </p:nvSpPr>
        <p:spPr>
          <a:xfrm rot="18900336">
            <a:off x="9936753" y="4157315"/>
            <a:ext cx="1090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Image </a:t>
            </a:r>
            <a:br>
              <a:rPr lang="en-US" sz="1500"/>
            </a:br>
            <a:r>
              <a:rPr lang="en-US" sz="1500"/>
              <a:t>position 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0881C0D3-7807-81D8-AE15-81B9E638C9EF}"/>
              </a:ext>
            </a:extLst>
          </p:cNvPr>
          <p:cNvSpPr/>
          <p:nvPr/>
        </p:nvSpPr>
        <p:spPr>
          <a:xfrm>
            <a:off x="10909973" y="3206680"/>
            <a:ext cx="840001" cy="840001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DF330-B62B-0B89-D856-1EE5AF1F2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680" y="5545871"/>
            <a:ext cx="6570920" cy="979358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 w="12700">
            <a:noFill/>
            <a:prstDash val="lgDash"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/>
              <a:t>Each slide’s layout is represented as a set of discrete variables called “genes” encoding design choices </a:t>
            </a:r>
            <a:endParaRPr lang="en-US" sz="2200"/>
          </a:p>
        </p:txBody>
      </p:sp>
      <p:pic>
        <p:nvPicPr>
          <p:cNvPr id="21" name="Graphic 20" descr="Fingerprint with solid fill">
            <a:extLst>
              <a:ext uri="{FF2B5EF4-FFF2-40B4-BE49-F238E27FC236}">
                <a16:creationId xmlns:a16="http://schemas.microsoft.com/office/drawing/2014/main" id="{2BCC5229-1065-DEC9-9BC6-2A2C2454A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2299" y="5578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46B1-0C6E-8007-AA8A-BC4F6754B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7E63-0604-1C7A-F6A6-96CD438E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Mathematical formulation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002E26-E56E-19D0-48E7-3CB7DA65804D}"/>
                  </a:ext>
                </a:extLst>
              </p:cNvPr>
              <p:cNvSpPr txBox="1"/>
              <p:nvPr/>
            </p:nvSpPr>
            <p:spPr>
              <a:xfrm>
                <a:off x="581343" y="2072641"/>
                <a:ext cx="684561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Each slide is composed of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/>
                  <a:t> title,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200"/>
                  <a:t> bullet points,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/>
                  <a:t> images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,,…,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},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,,…,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endParaRPr lang="en-US" sz="22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002E26-E56E-19D0-48E7-3CB7DA658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3" y="2072641"/>
                <a:ext cx="6845618" cy="1107996"/>
              </a:xfrm>
              <a:prstGeom prst="rect">
                <a:avLst/>
              </a:prstGeom>
              <a:blipFill>
                <a:blip r:embed="rId3"/>
                <a:stretch>
                  <a:fillRect l="-980" t="-3846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FB45-3DDF-3996-9898-E8EE614CA348}"/>
                  </a:ext>
                </a:extLst>
              </p:cNvPr>
              <p:cNvSpPr txBox="1"/>
              <p:nvPr/>
            </p:nvSpPr>
            <p:spPr>
              <a:xfrm>
                <a:off x="581342" y="3479244"/>
                <a:ext cx="6575883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Genotype (layout encoding)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500" b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FB45-3DDF-3996-9898-E8EE614CA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3479244"/>
                <a:ext cx="6575883" cy="1154162"/>
              </a:xfrm>
              <a:prstGeom prst="rect">
                <a:avLst/>
              </a:prstGeom>
              <a:blipFill>
                <a:blip r:embed="rId4"/>
                <a:stretch>
                  <a:fillRect l="-1019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29ECE50-392B-B113-04B1-2117A0F68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27478"/>
                  </p:ext>
                </p:extLst>
              </p:nvPr>
            </p:nvGraphicFramePr>
            <p:xfrm>
              <a:off x="7705863" y="1041399"/>
              <a:ext cx="3904794" cy="509016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952397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1952397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Gene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Title font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Bullet font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Number of bullet columns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Image position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Image layout type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Image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Margin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Image-text balance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Title position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Text color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4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Background color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60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Theme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8053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29ECE50-392B-B113-04B1-2117A0F68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27478"/>
                  </p:ext>
                </p:extLst>
              </p:nvPr>
            </p:nvGraphicFramePr>
            <p:xfrm>
              <a:off x="7705863" y="1041399"/>
              <a:ext cx="3904794" cy="509016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952397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1952397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Gene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108197" r="-100623" b="-11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Title font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208197" r="-100623" b="-10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Bullet font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179048" r="-100623" b="-5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Number of bullet columns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480328" r="-100623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Image position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580328" r="-100623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Image layout type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680328" r="-10062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Image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793333" r="-100623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Margin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878689" r="-10062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Image-text balance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978689" r="-10062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Title position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1078689" r="-10062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Text color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4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1178689" r="-10062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Background color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60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" t="-1278689" r="-10062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Theme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8053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9942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E222-B5CD-A9DA-AF3F-BA1A73ED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D13D-370B-0B33-4540-B2A42FD31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182" y="1537901"/>
            <a:ext cx="8694738" cy="80272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CC99FF"/>
                </a:solidFill>
              </a:rPr>
              <a:t>Professors and instructors</a:t>
            </a:r>
            <a:r>
              <a:rPr lang="en-US" sz="2400">
                <a:solidFill>
                  <a:srgbClr val="CC99FF"/>
                </a:solidFill>
              </a:rPr>
              <a:t> </a:t>
            </a:r>
            <a:r>
              <a:rPr lang="en-US" sz="2400"/>
              <a:t>often spend hours </a:t>
            </a:r>
            <a:r>
              <a:rPr lang="en-US" sz="2400" b="1" i="1"/>
              <a:t>manually</a:t>
            </a:r>
            <a:r>
              <a:rPr lang="en-US" sz="2400"/>
              <a:t> converting course materials or research papers into slide decks for lectures.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54C287-9B23-0841-28BC-C81DF0D3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22" y="286024"/>
            <a:ext cx="7960421" cy="629286"/>
          </a:xfrm>
        </p:spPr>
        <p:txBody>
          <a:bodyPr/>
          <a:lstStyle/>
          <a:p>
            <a:r>
              <a:rPr lang="en-US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Motivation </a:t>
            </a:r>
            <a:endParaRPr lang="en-US"/>
          </a:p>
        </p:txBody>
      </p:sp>
      <p:pic>
        <p:nvPicPr>
          <p:cNvPr id="4" name="Graphic 3" descr="Lecturer with solid fill">
            <a:extLst>
              <a:ext uri="{FF2B5EF4-FFF2-40B4-BE49-F238E27FC236}">
                <a16:creationId xmlns:a16="http://schemas.microsoft.com/office/drawing/2014/main" id="{9E53870A-B738-1708-9D5C-C77B32CD0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260" y="1395661"/>
            <a:ext cx="944961" cy="9449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6ECEB6-6CB4-0E79-0D13-6E84FC28BB87}"/>
              </a:ext>
            </a:extLst>
          </p:cNvPr>
          <p:cNvSpPr txBox="1">
            <a:spLocks/>
          </p:cNvSpPr>
          <p:nvPr/>
        </p:nvSpPr>
        <p:spPr>
          <a:xfrm>
            <a:off x="2095182" y="2956519"/>
            <a:ext cx="8694738" cy="80272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solidFill>
                  <a:srgbClr val="CC99FF"/>
                </a:solidFill>
              </a:rPr>
              <a:t>Employees and professionals</a:t>
            </a:r>
            <a:r>
              <a:rPr lang="en-US" sz="2400">
                <a:solidFill>
                  <a:srgbClr val="CC99FF"/>
                </a:solidFill>
              </a:rPr>
              <a:t> </a:t>
            </a:r>
            <a:r>
              <a:rPr lang="en-US" sz="2400"/>
              <a:t>must </a:t>
            </a:r>
            <a:r>
              <a:rPr lang="en-US" sz="2400" b="1" i="1"/>
              <a:t>frequently</a:t>
            </a:r>
            <a:r>
              <a:rPr lang="en-US" sz="2400"/>
              <a:t> turn technical documents or reports into clear, engaging presentations for stakeholders.</a:t>
            </a:r>
          </a:p>
        </p:txBody>
      </p:sp>
      <p:pic>
        <p:nvPicPr>
          <p:cNvPr id="7" name="Graphic 6" descr="Office worker male with solid fill">
            <a:extLst>
              <a:ext uri="{FF2B5EF4-FFF2-40B4-BE49-F238E27FC236}">
                <a16:creationId xmlns:a16="http://schemas.microsoft.com/office/drawing/2014/main" id="{0FE81750-8FB5-995C-A186-FB5F9B096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89260" y="2814279"/>
            <a:ext cx="944961" cy="9449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3B9DB1-E8DE-605F-7D6B-D6BFCFD96BCF}"/>
              </a:ext>
            </a:extLst>
          </p:cNvPr>
          <p:cNvSpPr txBox="1">
            <a:spLocks/>
          </p:cNvSpPr>
          <p:nvPr/>
        </p:nvSpPr>
        <p:spPr>
          <a:xfrm>
            <a:off x="2095182" y="4375137"/>
            <a:ext cx="8694738" cy="121286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Manually transforming documents into clear, well-designed slides is a time-consuming process that demands both </a:t>
            </a:r>
            <a:r>
              <a:rPr lang="en-US" sz="2200" b="1">
                <a:solidFill>
                  <a:srgbClr val="CC99FF"/>
                </a:solidFill>
              </a:rPr>
              <a:t>deep understanding </a:t>
            </a:r>
            <a:r>
              <a:rPr lang="en-US" sz="2200"/>
              <a:t>and </a:t>
            </a:r>
            <a:r>
              <a:rPr lang="en-US" sz="2200" b="1">
                <a:solidFill>
                  <a:srgbClr val="CC99FF"/>
                </a:solidFill>
              </a:rPr>
              <a:t>visual design skills</a:t>
            </a:r>
          </a:p>
        </p:txBody>
      </p:sp>
      <p:pic>
        <p:nvPicPr>
          <p:cNvPr id="9" name="Graphic 8" descr="Hourglass 90% with solid fill">
            <a:extLst>
              <a:ext uri="{FF2B5EF4-FFF2-40B4-BE49-F238E27FC236}">
                <a16:creationId xmlns:a16="http://schemas.microsoft.com/office/drawing/2014/main" id="{1286849A-6BA6-04C8-88B0-6F899BECB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89260" y="4509086"/>
            <a:ext cx="944961" cy="9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  <p:bldP spid="8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B0808-6BB9-88E7-A52F-E161F7748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02D5-F06A-FD28-42A2-3BB7ECDC5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Mathematical formulation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04D09-83CC-C877-4A63-50343F90F8D9}"/>
                  </a:ext>
                </a:extLst>
              </p:cNvPr>
              <p:cNvSpPr txBox="1"/>
              <p:nvPr/>
            </p:nvSpPr>
            <p:spPr>
              <a:xfrm>
                <a:off x="581342" y="1016001"/>
                <a:ext cx="6845618" cy="148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Content features (content profile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The content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/>
                  <a:t> is also characterized by measurable properties.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|"/>
                        <m:endChr m:val="|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104D09-83CC-C877-4A63-50343F90F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1016001"/>
                <a:ext cx="6845618" cy="1487908"/>
              </a:xfrm>
              <a:prstGeom prst="rect">
                <a:avLst/>
              </a:prstGeom>
              <a:blipFill>
                <a:blip r:embed="rId3"/>
                <a:stretch>
                  <a:fillRect l="-980" t="-2869" b="-3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F2CFF5-8CC0-B2FC-3254-73FAA446BF09}"/>
                  </a:ext>
                </a:extLst>
              </p:cNvPr>
              <p:cNvSpPr txBox="1"/>
              <p:nvPr/>
            </p:nvSpPr>
            <p:spPr>
              <a:xfrm>
                <a:off x="581342" y="2815328"/>
                <a:ext cx="6575883" cy="1728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Objective function (fitness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20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9D9E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9D9EFF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9D9E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rgbClr val="9D9E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0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F2CFF5-8CC0-B2FC-3254-73FAA446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2815328"/>
                <a:ext cx="6575883" cy="1728807"/>
              </a:xfrm>
              <a:prstGeom prst="rect">
                <a:avLst/>
              </a:prstGeom>
              <a:blipFill>
                <a:blip r:embed="rId4"/>
                <a:stretch>
                  <a:fillRect l="-1019" t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A5B5FE7-062E-8A51-A537-88BCFC6B5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5922015"/>
                  </p:ext>
                </p:extLst>
              </p:nvPr>
            </p:nvGraphicFramePr>
            <p:xfrm>
              <a:off x="7924799" y="914401"/>
              <a:ext cx="3952241" cy="5530662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097281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2854960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</a:tblGrid>
                  <a:tr h="345894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Feature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Number of bullet points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Number of images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Avg. words per bullet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Total word count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Title word count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3591686"/>
                      </a:ext>
                    </a:extLst>
                  </a:tr>
                  <a:tr h="6053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Boolean for image presence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6053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Dominant image orientation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𝑚𝑖𝑥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Mixed orientations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3670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EG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EG" sz="1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𝑙𝑎𝑟𝑔𝑒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Presence of large images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6053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Text-to-image ratio (e.g., "balanced")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Content density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414606"/>
                      </a:ext>
                    </a:extLst>
                  </a:tr>
                  <a:tr h="3458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Image complexity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609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A5B5FE7-062E-8A51-A537-88BCFC6B5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5922015"/>
                  </p:ext>
                </p:extLst>
              </p:nvPr>
            </p:nvGraphicFramePr>
            <p:xfrm>
              <a:off x="7924799" y="914401"/>
              <a:ext cx="3952241" cy="5530662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097281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2854960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Feature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108333" r="-262778" b="-1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Number of bullet points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208333" r="-262778" b="-1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Number of images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308333" r="-262778" b="-1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Avg. words per bullet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408333" r="-262778" b="-10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Total word count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508333" r="-262778" b="-9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Title word count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3591686"/>
                      </a:ext>
                    </a:extLst>
                  </a:tr>
                  <a:tr h="6053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365000" r="-262778" b="-46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Boolean for image presence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6053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469697" r="-262778" b="-367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Dominant image orientation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940000" r="-262778" b="-5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Mixed orientations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975000" r="-262778" b="-3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Presence of large images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655238" r="-262778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Text-to-image ratio (e.g., "balanced")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1321667" r="-26277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Content density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4146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6" t="-1421667" r="-26277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Image complexity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609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74C5C3-EBD5-5937-D1DD-9D78B5466279}"/>
                  </a:ext>
                </a:extLst>
              </p:cNvPr>
              <p:cNvSpPr txBox="1"/>
              <p:nvPr/>
            </p:nvSpPr>
            <p:spPr>
              <a:xfrm>
                <a:off x="581342" y="4544135"/>
                <a:ext cx="68456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9D9E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D9E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9D9E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9D9E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/>
                  <a:t> is a tunable weight for each component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74C5C3-EBD5-5937-D1DD-9D78B5466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4544135"/>
                <a:ext cx="6845618" cy="461665"/>
              </a:xfrm>
              <a:prstGeom prst="rect">
                <a:avLst/>
              </a:prstGeom>
              <a:blipFill>
                <a:blip r:embed="rId6"/>
                <a:stretch>
                  <a:fillRect l="-1158" t="-526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B12F7A-4898-2ACD-8B06-32A577C73D8F}"/>
                  </a:ext>
                </a:extLst>
              </p:cNvPr>
              <p:cNvSpPr txBox="1"/>
              <p:nvPr/>
            </p:nvSpPr>
            <p:spPr>
              <a:xfrm>
                <a:off x="581342" y="5414810"/>
                <a:ext cx="684561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/>
                  <a:t>The fitness function depend on both the layout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200"/>
                  <a:t> and the content it holds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/>
                  <a:t>,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/>
                  <a:t> </a:t>
                </a:r>
                <a:r>
                  <a:rPr lang="en-US" sz="2400"/>
                  <a:t>is what makes ELO content-aware.</a:t>
                </a:r>
                <a:endParaRPr lang="en-US" sz="22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B12F7A-4898-2ACD-8B06-32A577C73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5414810"/>
                <a:ext cx="6845618" cy="1169551"/>
              </a:xfrm>
              <a:prstGeom prst="rect">
                <a:avLst/>
              </a:prstGeom>
              <a:blipFill>
                <a:blip r:embed="rId7"/>
                <a:stretch>
                  <a:fillRect l="-980" t="-3125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63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5205-C060-91BD-11F5-34FBDD374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7D27-8072-A8E2-7CB7-B986AD1D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Mathematical formulation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C0B4DA-B3DF-4FB1-F140-40792B0828BD}"/>
                  </a:ext>
                </a:extLst>
              </p:cNvPr>
              <p:cNvSpPr txBox="1"/>
              <p:nvPr/>
            </p:nvSpPr>
            <p:spPr>
              <a:xfrm>
                <a:off x="581342" y="1117601"/>
                <a:ext cx="1105185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/>
                  <a:t> </a:t>
                </a:r>
                <a:r>
                  <a:rPr lang="en-US" sz="2400"/>
                  <a:t>allows the layout optimizer to </a:t>
                </a:r>
                <a:r>
                  <a:rPr lang="en-US" sz="2400" b="1"/>
                  <a:t>adapt</a:t>
                </a:r>
                <a:r>
                  <a:rPr lang="en-US" sz="2400"/>
                  <a:t> the design of each slide to match its content.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/>
                  <a:t>A slide with many bullet points needs more space or multiple columns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/>
                  <a:t>A slide with large images must allocate enough room without crowding text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/>
                  <a:t>A slide with no images shouldn’t waste space with empty placeholders</a:t>
                </a:r>
                <a:endParaRPr lang="en-US" sz="22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C0B4DA-B3DF-4FB1-F140-40792B082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1117601"/>
                <a:ext cx="11051858" cy="1569660"/>
              </a:xfrm>
              <a:prstGeom prst="rect">
                <a:avLst/>
              </a:prstGeom>
              <a:blipFill>
                <a:blip r:embed="rId3"/>
                <a:stretch>
                  <a:fillRect l="-6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14D34D-7DFE-241F-3BEA-9591FB0DC13C}"/>
                  </a:ext>
                </a:extLst>
              </p:cNvPr>
              <p:cNvSpPr txBox="1"/>
              <p:nvPr/>
            </p:nvSpPr>
            <p:spPr>
              <a:xfrm>
                <a:off x="581342" y="2936241"/>
                <a:ext cx="110518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/>
                  <a:t> </a:t>
                </a:r>
                <a:r>
                  <a:rPr lang="en-US" sz="2400"/>
                  <a:t>ensures that layout quality is not judged in isolation but based on how well the layout fits the actual content on the slide.</a:t>
                </a:r>
                <a:endParaRPr lang="en-US" sz="22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14D34D-7DFE-241F-3BEA-9591FB0D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2936241"/>
                <a:ext cx="11051858" cy="830997"/>
              </a:xfrm>
              <a:prstGeom prst="rect">
                <a:avLst/>
              </a:prstGeom>
              <a:blipFill>
                <a:blip r:embed="rId4"/>
                <a:stretch>
                  <a:fillRect l="-607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0AA034-6A7D-EE92-6EF0-895F1A6E5671}"/>
                  </a:ext>
                </a:extLst>
              </p:cNvPr>
              <p:cNvSpPr txBox="1"/>
              <p:nvPr/>
            </p:nvSpPr>
            <p:spPr>
              <a:xfrm>
                <a:off x="581342" y="4016218"/>
                <a:ext cx="11051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b="0"/>
                  <a:t>Including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/>
                  <a:t> </a:t>
                </a:r>
                <a:r>
                  <a:rPr lang="en-US" sz="2400"/>
                  <a:t>help the system avoids overfitting to fixed layout heuristic</a:t>
                </a:r>
                <a:endParaRPr lang="en-US" sz="22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0AA034-6A7D-EE92-6EF0-895F1A6E5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" y="4016218"/>
                <a:ext cx="11051858" cy="461665"/>
              </a:xfrm>
              <a:prstGeom prst="rect">
                <a:avLst/>
              </a:prstGeom>
              <a:blipFill>
                <a:blip r:embed="rId5"/>
                <a:stretch>
                  <a:fillRect l="-60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76F650-4D1A-2916-DEFD-51945FD6879E}"/>
              </a:ext>
            </a:extLst>
          </p:cNvPr>
          <p:cNvSpPr txBox="1"/>
          <p:nvPr/>
        </p:nvSpPr>
        <p:spPr>
          <a:xfrm>
            <a:off x="570071" y="4726863"/>
            <a:ext cx="11051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Evolutionary operators (e.g., mutation) can be smarter when they know the slide contains dense text or multiple visuals — allowing for </a:t>
            </a:r>
            <a:r>
              <a:rPr lang="en-US" sz="2400" b="1"/>
              <a:t>adaptive evolution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107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EE60-C1BC-114F-4419-1C05DAB0D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6A14-9143-D8D0-A05C-BE824742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Mathematical formulation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90BBD0B-59DB-D494-43FC-5897333AF2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1666610"/>
                  </p:ext>
                </p:extLst>
              </p:nvPr>
            </p:nvGraphicFramePr>
            <p:xfrm>
              <a:off x="502920" y="1076960"/>
              <a:ext cx="11526520" cy="5256336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127707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2411319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  <a:gridCol w="7987494">
                      <a:extLst>
                        <a:ext uri="{9D8B030D-6E8A-4147-A177-3AD203B41FA5}">
                          <a16:colId xmlns:a16="http://schemas.microsoft.com/office/drawing/2014/main" val="50658335"/>
                        </a:ext>
                      </a:extLst>
                    </a:gridCol>
                  </a:tblGrid>
                  <a:tr h="326674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Quality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How to measure?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Text Readability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Penalty for small font sizes, overlapping elements, and low contrast text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57168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Bullet Management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Evaluates column count, spacing, and bullet alignment based on number/length of bullets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Image Handling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Penalizes distorted/resized images or overlap with text; rewards proper scaling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Visual Balance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Compares horizontal and vertical distribution of content regions (centroid analysis)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Color Contrast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Computes luminance difference between text and background colors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591686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Consistency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Checks font sizes, alignment, and color consistency with theme settings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57168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Content Appropriateness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Matches layout choice (e.g., number of columns) to content properties (bullet count, density)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Accessibility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Penalizes low-contrast text, small fonts, or crowded content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Image-Text Balance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Computes ratio of occupied text/image areas vs. total slide area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46291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Boundary Constraints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Applies hard penalties for content outside margins or overlapping bounding boxes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90BBD0B-59DB-D494-43FC-5897333AF2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1666610"/>
                  </p:ext>
                </p:extLst>
              </p:nvPr>
            </p:nvGraphicFramePr>
            <p:xfrm>
              <a:off x="502920" y="1076960"/>
              <a:ext cx="11526520" cy="5256336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127707">
                      <a:extLst>
                        <a:ext uri="{9D8B030D-6E8A-4147-A177-3AD203B41FA5}">
                          <a16:colId xmlns:a16="http://schemas.microsoft.com/office/drawing/2014/main" val="1476515114"/>
                        </a:ext>
                      </a:extLst>
                    </a:gridCol>
                    <a:gridCol w="2411319">
                      <a:extLst>
                        <a:ext uri="{9D8B030D-6E8A-4147-A177-3AD203B41FA5}">
                          <a16:colId xmlns:a16="http://schemas.microsoft.com/office/drawing/2014/main" val="830803143"/>
                        </a:ext>
                      </a:extLst>
                    </a:gridCol>
                    <a:gridCol w="7987494">
                      <a:extLst>
                        <a:ext uri="{9D8B030D-6E8A-4147-A177-3AD203B41FA5}">
                          <a16:colId xmlns:a16="http://schemas.microsoft.com/office/drawing/2014/main" val="5065833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Quality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Description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How to measure?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3846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73864" r="-924324" b="-8215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Text Readability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Penalty for small font sizes, overlapping elements, and low contrast text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98996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145714" r="-924324" b="-5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Bullet Management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Evaluates column count, spacing, and bullet alignment based on number/length of bullets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108577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293182" r="-924324" b="-6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Image Handling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Penalizes distorted/resized images or overlap with text; rewards proper scaling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567216"/>
                      </a:ext>
                    </a:extLst>
                  </a:tr>
                  <a:tr h="536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393182" r="-924324" b="-5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Visual Balance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Compares horizontal and vertical distribution of content regions (centroid analysis)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5082871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688889" r="-924324" b="-6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Color Contrast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Computes luminance difference between text and background colors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591686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776563" r="-924324" b="-49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Consistency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Checks font sizes, alignment, and color consistency with theme settings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883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534286" r="-92432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Content Appropriateness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Matches layout choice (e.g., number of columns) to content properties (bullet count, density)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47358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1057143" r="-924324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Accessibility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Penalizes low-contrast text, small fonts, or crowded content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7752930"/>
                      </a:ext>
                    </a:extLst>
                  </a:tr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1157143" r="-924324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Image-Text Balance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Computes ratio of occupied text/image areas vs. total slide area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2425113"/>
                      </a:ext>
                    </a:extLst>
                  </a:tr>
                  <a:tr h="4629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1042105" r="-924324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/>
                            <a:t>Boundary Constraints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Applies hard penalties for content outside margins or overlapping bounding boxes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75197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5568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6A845-F0D3-462C-299E-96FEAB626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6F4B-E61A-5848-24D9-AFEFE5F3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Evolutionary operators</a:t>
            </a:r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1EB29E-0454-4297-44E3-C76A07026798}"/>
              </a:ext>
            </a:extLst>
          </p:cNvPr>
          <p:cNvGrpSpPr/>
          <p:nvPr/>
        </p:nvGrpSpPr>
        <p:grpSpPr>
          <a:xfrm>
            <a:off x="2208307" y="1975052"/>
            <a:ext cx="4214431" cy="691302"/>
            <a:chOff x="1049804" y="1455907"/>
            <a:chExt cx="5625316" cy="914400"/>
          </a:xfrm>
          <a:solidFill>
            <a:schemeClr val="accent2">
              <a:lumMod val="75000"/>
            </a:schemeClr>
          </a:solidFill>
        </p:grpSpPr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80A64ED8-1F76-CDA9-0024-BB52852FBB77}"/>
                </a:ext>
              </a:extLst>
            </p:cNvPr>
            <p:cNvSpPr/>
            <p:nvPr/>
          </p:nvSpPr>
          <p:spPr>
            <a:xfrm>
              <a:off x="1049804" y="1455907"/>
              <a:ext cx="5625316" cy="914400"/>
            </a:xfrm>
            <a:prstGeom prst="flowChartAlternate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F3C890FC-2304-27EF-BBCA-1BEA16191F48}"/>
                </a:ext>
              </a:extLst>
            </p:cNvPr>
            <p:cNvSpPr/>
            <p:nvPr/>
          </p:nvSpPr>
          <p:spPr>
            <a:xfrm>
              <a:off x="1120762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TOP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8F8692A-4AF5-4473-156C-CD4D41499F26}"/>
                </a:ext>
              </a:extLst>
            </p:cNvPr>
            <p:cNvSpPr/>
            <p:nvPr/>
          </p:nvSpPr>
          <p:spPr>
            <a:xfrm>
              <a:off x="2031721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1</a:t>
              </a:r>
            </a:p>
          </p:txBody>
        </p: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4CD0357A-8739-479D-4BC4-21669117E584}"/>
                </a:ext>
              </a:extLst>
            </p:cNvPr>
            <p:cNvSpPr/>
            <p:nvPr/>
          </p:nvSpPr>
          <p:spPr>
            <a:xfrm>
              <a:off x="2942680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sz="1000"/>
                <a:t>36</a:t>
              </a:r>
              <a:endParaRPr lang="en-US" sz="1000"/>
            </a:p>
          </p:txBody>
        </p:sp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AC856797-3DB7-6AED-3EF0-E09966619B2E}"/>
                </a:ext>
              </a:extLst>
            </p:cNvPr>
            <p:cNvSpPr/>
            <p:nvPr/>
          </p:nvSpPr>
          <p:spPr>
            <a:xfrm>
              <a:off x="3854120" y="1493105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Left</a:t>
              </a:r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1B8A8AF-102C-3F99-7D6E-717EB4809B48}"/>
                </a:ext>
              </a:extLst>
            </p:cNvPr>
            <p:cNvSpPr/>
            <p:nvPr/>
          </p:nvSpPr>
          <p:spPr>
            <a:xfrm>
              <a:off x="4765079" y="1493104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Blue</a:t>
              </a:r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C00E9A70-EFAB-517E-E837-70B450947848}"/>
                </a:ext>
              </a:extLst>
            </p:cNvPr>
            <p:cNvSpPr/>
            <p:nvPr/>
          </p:nvSpPr>
          <p:spPr>
            <a:xfrm>
              <a:off x="5676038" y="1493103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…</a:t>
              </a:r>
            </a:p>
          </p:txBody>
        </p:sp>
      </p:grpSp>
      <p:sp>
        <p:nvSpPr>
          <p:cNvPr id="22" name="Google Shape;343;p48">
            <a:extLst>
              <a:ext uri="{FF2B5EF4-FFF2-40B4-BE49-F238E27FC236}">
                <a16:creationId xmlns:a16="http://schemas.microsoft.com/office/drawing/2014/main" id="{970C15DC-0F62-07B0-69B1-874167BBEF43}"/>
              </a:ext>
            </a:extLst>
          </p:cNvPr>
          <p:cNvSpPr txBox="1">
            <a:spLocks/>
          </p:cNvSpPr>
          <p:nvPr/>
        </p:nvSpPr>
        <p:spPr>
          <a:xfrm>
            <a:off x="266382" y="2147413"/>
            <a:ext cx="1712464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chemeClr val="accent2">
                    <a:lumMod val="60000"/>
                    <a:lumOff val="40000"/>
                  </a:schemeClr>
                </a:solidFill>
                <a:latin typeface="Orbitron" pitchFamily="2" charset="0"/>
              </a:rPr>
              <a:t>Parent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70B148-A239-B9CD-B933-3B67ECDDA981}"/>
              </a:ext>
            </a:extLst>
          </p:cNvPr>
          <p:cNvGrpSpPr/>
          <p:nvPr/>
        </p:nvGrpSpPr>
        <p:grpSpPr>
          <a:xfrm>
            <a:off x="2202057" y="2931827"/>
            <a:ext cx="4214431" cy="691302"/>
            <a:chOff x="1049804" y="1455907"/>
            <a:chExt cx="5625316" cy="914400"/>
          </a:xfrm>
          <a:solidFill>
            <a:schemeClr val="accent3">
              <a:lumMod val="75000"/>
            </a:schemeClr>
          </a:solidFill>
        </p:grpSpPr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4AB34493-02FC-837D-95AE-87097C8723F2}"/>
                </a:ext>
              </a:extLst>
            </p:cNvPr>
            <p:cNvSpPr/>
            <p:nvPr/>
          </p:nvSpPr>
          <p:spPr>
            <a:xfrm>
              <a:off x="1049804" y="1455907"/>
              <a:ext cx="5625316" cy="914400"/>
            </a:xfrm>
            <a:prstGeom prst="flowChartAlternate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Flowchart: Alternate Process 24">
              <a:extLst>
                <a:ext uri="{FF2B5EF4-FFF2-40B4-BE49-F238E27FC236}">
                  <a16:creationId xmlns:a16="http://schemas.microsoft.com/office/drawing/2014/main" id="{0E6221A9-A3A6-1570-74E2-E005B0CBE582}"/>
                </a:ext>
              </a:extLst>
            </p:cNvPr>
            <p:cNvSpPr/>
            <p:nvPr/>
          </p:nvSpPr>
          <p:spPr>
            <a:xfrm>
              <a:off x="1120762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Center</a:t>
              </a:r>
            </a:p>
          </p:txBody>
        </p:sp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B7F58CAD-546C-9071-4B8E-82FC8288182C}"/>
                </a:ext>
              </a:extLst>
            </p:cNvPr>
            <p:cNvSpPr/>
            <p:nvPr/>
          </p:nvSpPr>
          <p:spPr>
            <a:xfrm>
              <a:off x="2031721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2</a:t>
              </a:r>
            </a:p>
          </p:txBody>
        </p: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1C69084-69DD-8572-1DDC-F246D9DC39DD}"/>
                </a:ext>
              </a:extLst>
            </p:cNvPr>
            <p:cNvSpPr/>
            <p:nvPr/>
          </p:nvSpPr>
          <p:spPr>
            <a:xfrm>
              <a:off x="2942680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16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249EE404-47B5-6CF1-1B86-9317103C0853}"/>
                </a:ext>
              </a:extLst>
            </p:cNvPr>
            <p:cNvSpPr/>
            <p:nvPr/>
          </p:nvSpPr>
          <p:spPr>
            <a:xfrm>
              <a:off x="3854120" y="1493105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Right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C3FBF3BA-2DDE-7414-0238-1A1A90BA0DDA}"/>
                </a:ext>
              </a:extLst>
            </p:cNvPr>
            <p:cNvSpPr/>
            <p:nvPr/>
          </p:nvSpPr>
          <p:spPr>
            <a:xfrm>
              <a:off x="4765079" y="1493104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White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1B24A89E-A882-597A-452C-B914A4335B36}"/>
                </a:ext>
              </a:extLst>
            </p:cNvPr>
            <p:cNvSpPr/>
            <p:nvPr/>
          </p:nvSpPr>
          <p:spPr>
            <a:xfrm>
              <a:off x="5676038" y="1493103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…</a:t>
              </a:r>
            </a:p>
          </p:txBody>
        </p:sp>
      </p:grpSp>
      <p:sp>
        <p:nvSpPr>
          <p:cNvPr id="31" name="Google Shape;343;p48">
            <a:extLst>
              <a:ext uri="{FF2B5EF4-FFF2-40B4-BE49-F238E27FC236}">
                <a16:creationId xmlns:a16="http://schemas.microsoft.com/office/drawing/2014/main" id="{1D9B2537-AB24-DDE3-6D95-D6E616BDED9D}"/>
              </a:ext>
            </a:extLst>
          </p:cNvPr>
          <p:cNvSpPr txBox="1">
            <a:spLocks/>
          </p:cNvSpPr>
          <p:nvPr/>
        </p:nvSpPr>
        <p:spPr>
          <a:xfrm>
            <a:off x="266382" y="3067303"/>
            <a:ext cx="178428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chemeClr val="accent3">
                    <a:lumMod val="60000"/>
                    <a:lumOff val="40000"/>
                  </a:schemeClr>
                </a:solidFill>
                <a:latin typeface="Orbitron" pitchFamily="2" charset="0"/>
              </a:rPr>
              <a:t>Parent 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B74153-CC3C-F29A-6BBE-D45ED2A3197C}"/>
              </a:ext>
            </a:extLst>
          </p:cNvPr>
          <p:cNvGrpSpPr/>
          <p:nvPr/>
        </p:nvGrpSpPr>
        <p:grpSpPr>
          <a:xfrm>
            <a:off x="2255218" y="3876040"/>
            <a:ext cx="4214431" cy="691302"/>
            <a:chOff x="1049804" y="1455907"/>
            <a:chExt cx="5625316" cy="914400"/>
          </a:xfrm>
        </p:grpSpPr>
        <p:sp>
          <p:nvSpPr>
            <p:cNvPr id="33" name="Flowchart: Alternate Process 32">
              <a:extLst>
                <a:ext uri="{FF2B5EF4-FFF2-40B4-BE49-F238E27FC236}">
                  <a16:creationId xmlns:a16="http://schemas.microsoft.com/office/drawing/2014/main" id="{6DE5454B-DEF2-7DB0-8908-7979C39E2B1F}"/>
                </a:ext>
              </a:extLst>
            </p:cNvPr>
            <p:cNvSpPr/>
            <p:nvPr/>
          </p:nvSpPr>
          <p:spPr>
            <a:xfrm>
              <a:off x="1049804" y="1455907"/>
              <a:ext cx="5625316" cy="914400"/>
            </a:xfrm>
            <a:prstGeom prst="flowChartAlternateProcess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" name="Flowchart: Alternate Process 33">
              <a:extLst>
                <a:ext uri="{FF2B5EF4-FFF2-40B4-BE49-F238E27FC236}">
                  <a16:creationId xmlns:a16="http://schemas.microsoft.com/office/drawing/2014/main" id="{69A5B961-CFC4-113C-A05D-940C5D9D86B3}"/>
                </a:ext>
              </a:extLst>
            </p:cNvPr>
            <p:cNvSpPr/>
            <p:nvPr/>
          </p:nvSpPr>
          <p:spPr>
            <a:xfrm>
              <a:off x="1120762" y="1493106"/>
              <a:ext cx="840001" cy="840001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TOP</a:t>
              </a:r>
            </a:p>
          </p:txBody>
        </p:sp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C2E86418-C874-A862-1268-A7C681F256BD}"/>
                </a:ext>
              </a:extLst>
            </p:cNvPr>
            <p:cNvSpPr/>
            <p:nvPr/>
          </p:nvSpPr>
          <p:spPr>
            <a:xfrm>
              <a:off x="2031721" y="1493106"/>
              <a:ext cx="840001" cy="840001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2</a:t>
              </a:r>
            </a:p>
          </p:txBody>
        </p:sp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6C8570C1-A1F8-C32B-6774-E24383A9E3FD}"/>
                </a:ext>
              </a:extLst>
            </p:cNvPr>
            <p:cNvSpPr/>
            <p:nvPr/>
          </p:nvSpPr>
          <p:spPr>
            <a:xfrm>
              <a:off x="2942680" y="1493106"/>
              <a:ext cx="840001" cy="840001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16</a:t>
              </a: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3BD1EA47-E700-2DAA-1522-3822AB7C385D}"/>
                </a:ext>
              </a:extLst>
            </p:cNvPr>
            <p:cNvSpPr/>
            <p:nvPr/>
          </p:nvSpPr>
          <p:spPr>
            <a:xfrm>
              <a:off x="3854120" y="1493105"/>
              <a:ext cx="840001" cy="840001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Right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C10C1640-5DED-F86E-C480-65D783C1FAA7}"/>
                </a:ext>
              </a:extLst>
            </p:cNvPr>
            <p:cNvSpPr/>
            <p:nvPr/>
          </p:nvSpPr>
          <p:spPr>
            <a:xfrm>
              <a:off x="4765079" y="1493104"/>
              <a:ext cx="840001" cy="840001"/>
            </a:xfrm>
            <a:prstGeom prst="flowChartAlternateProcess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Blue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BE41B62B-85FF-0BA5-5FB3-9E2818557D7C}"/>
                </a:ext>
              </a:extLst>
            </p:cNvPr>
            <p:cNvSpPr/>
            <p:nvPr/>
          </p:nvSpPr>
          <p:spPr>
            <a:xfrm>
              <a:off x="5676038" y="1493103"/>
              <a:ext cx="840001" cy="84000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…</a:t>
              </a:r>
            </a:p>
          </p:txBody>
        </p:sp>
      </p:grpSp>
      <p:sp>
        <p:nvSpPr>
          <p:cNvPr id="40" name="Google Shape;343;p48">
            <a:extLst>
              <a:ext uri="{FF2B5EF4-FFF2-40B4-BE49-F238E27FC236}">
                <a16:creationId xmlns:a16="http://schemas.microsoft.com/office/drawing/2014/main" id="{71C356E3-DD36-3635-A8F5-B67BD86F731A}"/>
              </a:ext>
            </a:extLst>
          </p:cNvPr>
          <p:cNvSpPr txBox="1">
            <a:spLocks/>
          </p:cNvSpPr>
          <p:nvPr/>
        </p:nvSpPr>
        <p:spPr>
          <a:xfrm>
            <a:off x="365756" y="3987193"/>
            <a:ext cx="1206619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Child</a:t>
            </a:r>
          </a:p>
        </p:txBody>
      </p:sp>
      <p:sp>
        <p:nvSpPr>
          <p:cNvPr id="41" name="Google Shape;343;p48">
            <a:extLst>
              <a:ext uri="{FF2B5EF4-FFF2-40B4-BE49-F238E27FC236}">
                <a16:creationId xmlns:a16="http://schemas.microsoft.com/office/drawing/2014/main" id="{FA7CC3D9-0DE8-CD54-E703-C3061C7605E8}"/>
              </a:ext>
            </a:extLst>
          </p:cNvPr>
          <p:cNvSpPr txBox="1">
            <a:spLocks/>
          </p:cNvSpPr>
          <p:nvPr/>
        </p:nvSpPr>
        <p:spPr>
          <a:xfrm>
            <a:off x="2263142" y="4921247"/>
            <a:ext cx="409226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Uniform crossover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E8A3FB-7532-D627-5684-46142FF97A86}"/>
              </a:ext>
            </a:extLst>
          </p:cNvPr>
          <p:cNvGrpSpPr/>
          <p:nvPr/>
        </p:nvGrpSpPr>
        <p:grpSpPr>
          <a:xfrm>
            <a:off x="7226679" y="1995092"/>
            <a:ext cx="4092260" cy="671262"/>
            <a:chOff x="1049804" y="1455907"/>
            <a:chExt cx="5625316" cy="914400"/>
          </a:xfrm>
          <a:solidFill>
            <a:schemeClr val="accent2">
              <a:lumMod val="75000"/>
            </a:schemeClr>
          </a:solidFill>
        </p:grpSpPr>
        <p:sp>
          <p:nvSpPr>
            <p:cNvPr id="56" name="Flowchart: Alternate Process 55">
              <a:extLst>
                <a:ext uri="{FF2B5EF4-FFF2-40B4-BE49-F238E27FC236}">
                  <a16:creationId xmlns:a16="http://schemas.microsoft.com/office/drawing/2014/main" id="{9B3DB068-271D-6DE3-E5CB-082E63A5733B}"/>
                </a:ext>
              </a:extLst>
            </p:cNvPr>
            <p:cNvSpPr/>
            <p:nvPr/>
          </p:nvSpPr>
          <p:spPr>
            <a:xfrm>
              <a:off x="1049804" y="1455907"/>
              <a:ext cx="5625316" cy="914400"/>
            </a:xfrm>
            <a:prstGeom prst="flowChartAlternate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7" name="Flowchart: Alternate Process 56">
              <a:extLst>
                <a:ext uri="{FF2B5EF4-FFF2-40B4-BE49-F238E27FC236}">
                  <a16:creationId xmlns:a16="http://schemas.microsoft.com/office/drawing/2014/main" id="{D8DA8C0D-323F-B4EC-F263-2A191EFDE4A1}"/>
                </a:ext>
              </a:extLst>
            </p:cNvPr>
            <p:cNvSpPr/>
            <p:nvPr/>
          </p:nvSpPr>
          <p:spPr>
            <a:xfrm>
              <a:off x="1120762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TOP</a:t>
              </a:r>
            </a:p>
          </p:txBody>
        </p:sp>
        <p:sp>
          <p:nvSpPr>
            <p:cNvPr id="58" name="Flowchart: Alternate Process 57">
              <a:extLst>
                <a:ext uri="{FF2B5EF4-FFF2-40B4-BE49-F238E27FC236}">
                  <a16:creationId xmlns:a16="http://schemas.microsoft.com/office/drawing/2014/main" id="{033AA2AC-AB6F-88B7-D5B5-F76C98EAB1C8}"/>
                </a:ext>
              </a:extLst>
            </p:cNvPr>
            <p:cNvSpPr/>
            <p:nvPr/>
          </p:nvSpPr>
          <p:spPr>
            <a:xfrm>
              <a:off x="2031721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1</a:t>
              </a:r>
            </a:p>
          </p:txBody>
        </p:sp>
        <p:sp>
          <p:nvSpPr>
            <p:cNvPr id="59" name="Flowchart: Alternate Process 58">
              <a:extLst>
                <a:ext uri="{FF2B5EF4-FFF2-40B4-BE49-F238E27FC236}">
                  <a16:creationId xmlns:a16="http://schemas.microsoft.com/office/drawing/2014/main" id="{9D0DA914-1A37-8498-9C17-2335C9887BE6}"/>
                </a:ext>
              </a:extLst>
            </p:cNvPr>
            <p:cNvSpPr/>
            <p:nvPr/>
          </p:nvSpPr>
          <p:spPr>
            <a:xfrm>
              <a:off x="2942680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sz="1000"/>
                <a:t>36</a:t>
              </a:r>
              <a:endParaRPr lang="en-US" sz="1000"/>
            </a:p>
          </p:txBody>
        </p: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21CA865F-58DB-2482-FB22-88580F10217D}"/>
                </a:ext>
              </a:extLst>
            </p:cNvPr>
            <p:cNvSpPr/>
            <p:nvPr/>
          </p:nvSpPr>
          <p:spPr>
            <a:xfrm>
              <a:off x="3854120" y="1493105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Left</a:t>
              </a:r>
            </a:p>
          </p:txBody>
        </p:sp>
        <p:sp>
          <p:nvSpPr>
            <p:cNvPr id="61" name="Flowchart: Alternate Process 60">
              <a:extLst>
                <a:ext uri="{FF2B5EF4-FFF2-40B4-BE49-F238E27FC236}">
                  <a16:creationId xmlns:a16="http://schemas.microsoft.com/office/drawing/2014/main" id="{3B5C6700-3019-D948-55C4-22E72594290E}"/>
                </a:ext>
              </a:extLst>
            </p:cNvPr>
            <p:cNvSpPr/>
            <p:nvPr/>
          </p:nvSpPr>
          <p:spPr>
            <a:xfrm>
              <a:off x="4765079" y="1493104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Blue</a:t>
              </a:r>
            </a:p>
          </p:txBody>
        </p:sp>
        <p:sp>
          <p:nvSpPr>
            <p:cNvPr id="62" name="Flowchart: Alternate Process 61">
              <a:extLst>
                <a:ext uri="{FF2B5EF4-FFF2-40B4-BE49-F238E27FC236}">
                  <a16:creationId xmlns:a16="http://schemas.microsoft.com/office/drawing/2014/main" id="{6357CD20-72CE-9970-97E1-5DB4AA897D23}"/>
                </a:ext>
              </a:extLst>
            </p:cNvPr>
            <p:cNvSpPr/>
            <p:nvPr/>
          </p:nvSpPr>
          <p:spPr>
            <a:xfrm>
              <a:off x="5676038" y="1493103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001CBF-82D1-6352-D49E-193D983DA943}"/>
              </a:ext>
            </a:extLst>
          </p:cNvPr>
          <p:cNvGrpSpPr/>
          <p:nvPr/>
        </p:nvGrpSpPr>
        <p:grpSpPr>
          <a:xfrm>
            <a:off x="7226679" y="3849800"/>
            <a:ext cx="4092260" cy="671262"/>
            <a:chOff x="1049804" y="1455907"/>
            <a:chExt cx="5625316" cy="914400"/>
          </a:xfrm>
          <a:solidFill>
            <a:schemeClr val="accent2">
              <a:lumMod val="75000"/>
            </a:schemeClr>
          </a:solidFill>
        </p:grpSpPr>
        <p:sp>
          <p:nvSpPr>
            <p:cNvPr id="49" name="Flowchart: Alternate Process 48">
              <a:extLst>
                <a:ext uri="{FF2B5EF4-FFF2-40B4-BE49-F238E27FC236}">
                  <a16:creationId xmlns:a16="http://schemas.microsoft.com/office/drawing/2014/main" id="{C97BC079-5ECA-C080-F19A-1134C7A1E9E9}"/>
                </a:ext>
              </a:extLst>
            </p:cNvPr>
            <p:cNvSpPr/>
            <p:nvPr/>
          </p:nvSpPr>
          <p:spPr>
            <a:xfrm>
              <a:off x="1049804" y="1455907"/>
              <a:ext cx="5625316" cy="914400"/>
            </a:xfrm>
            <a:prstGeom prst="flowChartAlternate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" name="Flowchart: Alternate Process 49">
              <a:extLst>
                <a:ext uri="{FF2B5EF4-FFF2-40B4-BE49-F238E27FC236}">
                  <a16:creationId xmlns:a16="http://schemas.microsoft.com/office/drawing/2014/main" id="{9B8A8CFA-FCA0-7DB3-1F7E-191AF0DA94AC}"/>
                </a:ext>
              </a:extLst>
            </p:cNvPr>
            <p:cNvSpPr/>
            <p:nvPr/>
          </p:nvSpPr>
          <p:spPr>
            <a:xfrm>
              <a:off x="1120762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TOP</a:t>
              </a:r>
            </a:p>
          </p:txBody>
        </p:sp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78BB2587-F448-838C-E270-520E429A7D85}"/>
                </a:ext>
              </a:extLst>
            </p:cNvPr>
            <p:cNvSpPr/>
            <p:nvPr/>
          </p:nvSpPr>
          <p:spPr>
            <a:xfrm>
              <a:off x="2031721" y="1493106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1</a:t>
              </a: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DA193F7B-A0E8-0322-2DFD-7A3004458690}"/>
                </a:ext>
              </a:extLst>
            </p:cNvPr>
            <p:cNvSpPr/>
            <p:nvPr/>
          </p:nvSpPr>
          <p:spPr>
            <a:xfrm>
              <a:off x="2942680" y="1493106"/>
              <a:ext cx="840001" cy="84000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20</a:t>
              </a:r>
            </a:p>
          </p:txBody>
        </p:sp>
        <p:sp>
          <p:nvSpPr>
            <p:cNvPr id="53" name="Flowchart: Alternate Process 52">
              <a:extLst>
                <a:ext uri="{FF2B5EF4-FFF2-40B4-BE49-F238E27FC236}">
                  <a16:creationId xmlns:a16="http://schemas.microsoft.com/office/drawing/2014/main" id="{8A1CD424-FFF7-1D6E-052B-8DDEE107C3B1}"/>
                </a:ext>
              </a:extLst>
            </p:cNvPr>
            <p:cNvSpPr/>
            <p:nvPr/>
          </p:nvSpPr>
          <p:spPr>
            <a:xfrm>
              <a:off x="3854120" y="1493105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Left</a:t>
              </a:r>
            </a:p>
          </p:txBody>
        </p:sp>
        <p:sp>
          <p:nvSpPr>
            <p:cNvPr id="54" name="Flowchart: Alternate Process 53">
              <a:extLst>
                <a:ext uri="{FF2B5EF4-FFF2-40B4-BE49-F238E27FC236}">
                  <a16:creationId xmlns:a16="http://schemas.microsoft.com/office/drawing/2014/main" id="{34D3FF16-A36A-1108-9903-AE3C79A63E9F}"/>
                </a:ext>
              </a:extLst>
            </p:cNvPr>
            <p:cNvSpPr/>
            <p:nvPr/>
          </p:nvSpPr>
          <p:spPr>
            <a:xfrm>
              <a:off x="4765079" y="1493104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Blue</a:t>
              </a:r>
            </a:p>
          </p:txBody>
        </p:sp>
        <p:sp>
          <p:nvSpPr>
            <p:cNvPr id="55" name="Flowchart: Alternate Process 54">
              <a:extLst>
                <a:ext uri="{FF2B5EF4-FFF2-40B4-BE49-F238E27FC236}">
                  <a16:creationId xmlns:a16="http://schemas.microsoft.com/office/drawing/2014/main" id="{52AA1119-57F4-1B62-11FD-D6DE1547CC26}"/>
                </a:ext>
              </a:extLst>
            </p:cNvPr>
            <p:cNvSpPr/>
            <p:nvPr/>
          </p:nvSpPr>
          <p:spPr>
            <a:xfrm>
              <a:off x="5676038" y="1493103"/>
              <a:ext cx="840001" cy="840001"/>
            </a:xfrm>
            <a:prstGeom prst="flowChartAlternate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…</a:t>
              </a:r>
            </a:p>
          </p:txBody>
        </p:sp>
      </p:grpSp>
      <p:sp>
        <p:nvSpPr>
          <p:cNvPr id="63" name="Google Shape;343;p48">
            <a:extLst>
              <a:ext uri="{FF2B5EF4-FFF2-40B4-BE49-F238E27FC236}">
                <a16:creationId xmlns:a16="http://schemas.microsoft.com/office/drawing/2014/main" id="{CE502BD1-8645-FD33-ADE1-76172532B82F}"/>
              </a:ext>
            </a:extLst>
          </p:cNvPr>
          <p:cNvSpPr txBox="1">
            <a:spLocks/>
          </p:cNvSpPr>
          <p:nvPr/>
        </p:nvSpPr>
        <p:spPr>
          <a:xfrm>
            <a:off x="7278299" y="4921247"/>
            <a:ext cx="409226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b="1">
                <a:solidFill>
                  <a:srgbClr val="CC99FF"/>
                </a:solidFill>
                <a:latin typeface="Orbitron" pitchFamily="2" charset="0"/>
              </a:rPr>
              <a:t>Flip mutation</a:t>
            </a:r>
          </a:p>
        </p:txBody>
      </p:sp>
    </p:spTree>
    <p:extLst>
      <p:ext uri="{BB962C8B-B14F-4D97-AF65-F5344CB8AC3E}">
        <p14:creationId xmlns:p14="http://schemas.microsoft.com/office/powerpoint/2010/main" val="51888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1" grpId="0"/>
      <p:bldP spid="40" grpId="0"/>
      <p:bldP spid="41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491B-C669-AE63-B150-09E08D725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0B60DEFF-95B6-7454-30F8-8C1B2FAE6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92" y="313908"/>
            <a:ext cx="6543675" cy="5857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E9100-2F22-6154-3442-6CBC2053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GA for ELO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2017A-5C22-8BA7-96F4-12F3053E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037576"/>
            <a:ext cx="6571297" cy="88266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/>
              <a:t>Simple rules or brute-force can't cope with the layout search space—too large, too complex</a:t>
            </a:r>
            <a:endParaRPr lang="en-US" altLang="en-US" sz="2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F4A6B-2709-B93D-B56B-E395E05ACE54}"/>
              </a:ext>
            </a:extLst>
          </p:cNvPr>
          <p:cNvSpPr txBox="1"/>
          <p:nvPr/>
        </p:nvSpPr>
        <p:spPr>
          <a:xfrm>
            <a:off x="581343" y="2011740"/>
            <a:ext cx="65712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Genetic Algorithm (GA) is ideal because:</a:t>
            </a:r>
            <a:endParaRPr lang="ar-EG" sz="2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It searches </a:t>
            </a:r>
            <a:r>
              <a:rPr lang="en-US" sz="2200">
                <a:solidFill>
                  <a:schemeClr val="accent3">
                    <a:lumMod val="60000"/>
                    <a:lumOff val="40000"/>
                  </a:schemeClr>
                </a:solidFill>
              </a:rPr>
              <a:t>globally</a:t>
            </a:r>
            <a:r>
              <a:rPr lang="en-US" sz="2200"/>
              <a:t> and efficiently in high-dimensional, discrete spaces.</a:t>
            </a:r>
            <a:endParaRPr lang="ar-EG" sz="2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It maintains </a:t>
            </a:r>
            <a:r>
              <a:rPr lang="en-US" sz="2200">
                <a:solidFill>
                  <a:schemeClr val="accent3">
                    <a:lumMod val="60000"/>
                    <a:lumOff val="40000"/>
                  </a:schemeClr>
                </a:solidFill>
              </a:rPr>
              <a:t>diversity</a:t>
            </a:r>
            <a:r>
              <a:rPr lang="en-US" sz="2200"/>
              <a:t>, reducing the risk of getting stuck in local optima.</a:t>
            </a:r>
            <a:endParaRPr lang="ar-EG" sz="2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It adapts well to </a:t>
            </a:r>
            <a:r>
              <a:rPr lang="en-US" sz="2200">
                <a:solidFill>
                  <a:schemeClr val="accent3">
                    <a:lumMod val="60000"/>
                    <a:lumOff val="40000"/>
                  </a:schemeClr>
                </a:solidFill>
              </a:rPr>
              <a:t>multi-objective</a:t>
            </a:r>
            <a:r>
              <a:rPr lang="en-US" sz="2200"/>
              <a:t> layout criteria (fitness function).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94C7F-DA89-F152-23D7-5C3F5740AA9D}"/>
              </a:ext>
            </a:extLst>
          </p:cNvPr>
          <p:cNvSpPr txBox="1"/>
          <p:nvPr/>
        </p:nvSpPr>
        <p:spPr>
          <a:xfrm>
            <a:off x="581342" y="4758493"/>
            <a:ext cx="564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Empirically proven for layout and design problems.</a:t>
            </a:r>
          </a:p>
        </p:txBody>
      </p:sp>
    </p:spTree>
    <p:extLst>
      <p:ext uri="{BB962C8B-B14F-4D97-AF65-F5344CB8AC3E}">
        <p14:creationId xmlns:p14="http://schemas.microsoft.com/office/powerpoint/2010/main" val="376121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E8E99-E0D9-1618-BF22-CA356F34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93B5-3669-2001-A52E-4F5B8FBC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PSO for ELO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8294D-596F-798A-AD0C-A40AE98E48DE}"/>
              </a:ext>
            </a:extLst>
          </p:cNvPr>
          <p:cNvSpPr txBox="1"/>
          <p:nvPr/>
        </p:nvSpPr>
        <p:spPr>
          <a:xfrm>
            <a:off x="581342" y="1019530"/>
            <a:ext cx="6571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PSO models a “swarm” of particles exploring layout space, inspired by birds flocking towards food.</a:t>
            </a:r>
            <a:endParaRPr lang="ar-EG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Each </a:t>
            </a:r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particle</a:t>
            </a:r>
            <a:r>
              <a:rPr lang="en-US"/>
              <a:t> represents a possible slide layout.</a:t>
            </a:r>
            <a:endParaRPr lang="ar-EG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Particles share information:</a:t>
            </a:r>
            <a:endParaRPr lang="ar-EG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They move in the direction of their own best found solution (</a:t>
            </a:r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personal best</a:t>
            </a:r>
            <a:r>
              <a:rPr lang="en-US"/>
              <a:t>)</a:t>
            </a:r>
            <a:endParaRPr lang="ar-EG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They are also pulled toward the </a:t>
            </a:r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global best </a:t>
            </a:r>
            <a:r>
              <a:rPr lang="en-US"/>
              <a:t>solution found by the swarm.</a:t>
            </a:r>
            <a:endParaRPr lang="ar-EG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Layout updating in discrete design:</a:t>
            </a:r>
            <a:endParaRPr lang="ar-EG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Each gene (e.g., title position, image layout) is updated based on a probability distribution, influenced by local/global bests.</a:t>
            </a:r>
            <a:endParaRPr lang="ar-EG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A7B0B0-1B72-1D13-80D5-D855D4FE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18400" y="483791"/>
            <a:ext cx="4307841" cy="5890416"/>
          </a:xfrm>
          <a:prstGeom prst="flowChartAlternateProcess">
            <a:avLst/>
          </a:prstGeom>
        </p:spPr>
      </p:pic>
      <p:sp>
        <p:nvSpPr>
          <p:cNvPr id="11" name="Freeform 8">
            <a:extLst>
              <a:ext uri="{FF2B5EF4-FFF2-40B4-BE49-F238E27FC236}">
                <a16:creationId xmlns:a16="http://schemas.microsoft.com/office/drawing/2014/main" id="{FF6F0C5B-89D3-B696-88B8-0F10E3AB9712}"/>
              </a:ext>
            </a:extLst>
          </p:cNvPr>
          <p:cNvSpPr/>
          <p:nvPr/>
        </p:nvSpPr>
        <p:spPr>
          <a:xfrm>
            <a:off x="581342" y="4714829"/>
            <a:ext cx="3079632" cy="1659378"/>
          </a:xfrm>
          <a:prstGeom prst="flowChartAlternateProcess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ECFFC0D-1D08-9006-CEFC-D816DC45ECB8}"/>
              </a:ext>
            </a:extLst>
          </p:cNvPr>
          <p:cNvSpPr/>
          <p:nvPr/>
        </p:nvSpPr>
        <p:spPr>
          <a:xfrm>
            <a:off x="3958124" y="4706670"/>
            <a:ext cx="3194515" cy="1667537"/>
          </a:xfrm>
          <a:prstGeom prst="flowChartAlternateProcess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4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11DD7-50C7-BEFD-C05B-DA9016A09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6F126AC-9F40-0F30-B521-32ECEEE7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4192" y="350900"/>
            <a:ext cx="5707569" cy="615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25468-AFA7-A749-6551-697784E55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Memetic for ELO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BFA92-3381-92C1-E1C5-CCAA424CCD85}"/>
              </a:ext>
            </a:extLst>
          </p:cNvPr>
          <p:cNvSpPr txBox="1"/>
          <p:nvPr/>
        </p:nvSpPr>
        <p:spPr>
          <a:xfrm>
            <a:off x="581342" y="966787"/>
            <a:ext cx="66322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Memetic Algorithm combines </a:t>
            </a:r>
            <a:r>
              <a:rPr lang="en-US" sz="2200">
                <a:solidFill>
                  <a:schemeClr val="accent3">
                    <a:lumMod val="60000"/>
                    <a:lumOff val="40000"/>
                  </a:schemeClr>
                </a:solidFill>
              </a:rPr>
              <a:t>global search </a:t>
            </a:r>
            <a:r>
              <a:rPr lang="en-US" sz="2200"/>
              <a:t>(like GA) with </a:t>
            </a:r>
            <a:r>
              <a:rPr lang="en-US" sz="2200">
                <a:solidFill>
                  <a:schemeClr val="accent3">
                    <a:lumMod val="60000"/>
                    <a:lumOff val="40000"/>
                  </a:schemeClr>
                </a:solidFill>
              </a:rPr>
              <a:t>local search </a:t>
            </a:r>
            <a:r>
              <a:rPr lang="en-US" sz="2200"/>
              <a:t>for extra refinement:</a:t>
            </a:r>
            <a:endParaRPr lang="ar-EG" sz="2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Population evolves through selection, crossover, and mutation (as in GA).</a:t>
            </a:r>
            <a:endParaRPr lang="ar-EG" sz="2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After each generation, select layouts undergo “local search” (hill climbing), trying small gene tweaks to further increase fitness.</a:t>
            </a:r>
            <a:endParaRPr lang="ar-EG" sz="22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45AC60F2-51A2-BBC1-4606-18FC187B04BD}"/>
              </a:ext>
            </a:extLst>
          </p:cNvPr>
          <p:cNvSpPr/>
          <p:nvPr/>
        </p:nvSpPr>
        <p:spPr>
          <a:xfrm>
            <a:off x="1807523" y="3596640"/>
            <a:ext cx="2834005" cy="2834005"/>
          </a:xfrm>
          <a:prstGeom prst="flowChartAlternateProcess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CC99FF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4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61C49-56E4-AE79-9B47-75BE935B8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5279-9C49-3299-1187-B7C4D4E8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2" y="254635"/>
            <a:ext cx="9964737" cy="659766"/>
          </a:xfrm>
        </p:spPr>
        <p:txBody>
          <a:bodyPr>
            <a:normAutofit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Hybrid EO-GA for ELO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9A73D-FE2A-0289-08FD-446DB47B5E98}"/>
              </a:ext>
            </a:extLst>
          </p:cNvPr>
          <p:cNvSpPr txBox="1"/>
          <p:nvPr/>
        </p:nvSpPr>
        <p:spPr>
          <a:xfrm>
            <a:off x="289144" y="1169987"/>
            <a:ext cx="116137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Hybrid </a:t>
            </a:r>
            <a:r>
              <a:rPr lang="en-US" sz="2200">
                <a:solidFill>
                  <a:schemeClr val="accent3">
                    <a:lumMod val="60000"/>
                    <a:lumOff val="40000"/>
                  </a:schemeClr>
                </a:solidFill>
              </a:rPr>
              <a:t>EO</a:t>
            </a:r>
            <a:r>
              <a:rPr lang="en-US" sz="2200"/>
              <a:t>-</a:t>
            </a:r>
            <a:r>
              <a:rPr lang="en-US" sz="2200">
                <a:solidFill>
                  <a:schemeClr val="accent2">
                    <a:lumMod val="40000"/>
                    <a:lumOff val="60000"/>
                  </a:schemeClr>
                </a:solidFill>
              </a:rPr>
              <a:t>GA</a:t>
            </a:r>
            <a:r>
              <a:rPr lang="en-US" sz="2200"/>
              <a:t> alternates standard </a:t>
            </a:r>
            <a:r>
              <a:rPr lang="en-US" sz="2200">
                <a:solidFill>
                  <a:srgbClr val="91EDF5"/>
                </a:solidFill>
              </a:rPr>
              <a:t>GA</a:t>
            </a:r>
            <a:r>
              <a:rPr lang="en-US" sz="2200"/>
              <a:t> evolution with </a:t>
            </a:r>
            <a:r>
              <a:rPr lang="en-US" sz="2200">
                <a:solidFill>
                  <a:srgbClr val="F33FC6"/>
                </a:solidFill>
              </a:rPr>
              <a:t>τ-Extremal Optimization (EO):</a:t>
            </a:r>
            <a:endParaRPr lang="ar-EG" sz="2200">
              <a:solidFill>
                <a:srgbClr val="F33FC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91EDF5"/>
                </a:solidFill>
              </a:rPr>
              <a:t>GA</a:t>
            </a:r>
            <a:r>
              <a:rPr lang="en-US" sz="2200"/>
              <a:t> phase explores </a:t>
            </a:r>
            <a:r>
              <a:rPr lang="en-US" sz="2200">
                <a:solidFill>
                  <a:srgbClr val="91EDF5"/>
                </a:solidFill>
              </a:rPr>
              <a:t>broadly</a:t>
            </a:r>
            <a:r>
              <a:rPr lang="en-US" sz="2200"/>
              <a:t>, combining and mutating layouts as usual.</a:t>
            </a:r>
            <a:endParaRPr lang="ar-EG" sz="2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33FC6"/>
                </a:solidFill>
              </a:rPr>
              <a:t>EO</a:t>
            </a:r>
            <a:r>
              <a:rPr lang="en-US" sz="2200"/>
              <a:t> phase targets the </a:t>
            </a:r>
            <a:r>
              <a:rPr lang="en-US" sz="2200">
                <a:solidFill>
                  <a:srgbClr val="F33FC6"/>
                </a:solidFill>
              </a:rPr>
              <a:t>worst-performing genes </a:t>
            </a:r>
            <a:r>
              <a:rPr lang="en-US" sz="2200"/>
              <a:t>(“weakest links”) in top layouts, probabilistically </a:t>
            </a:r>
            <a:r>
              <a:rPr lang="en-US" sz="2200">
                <a:solidFill>
                  <a:srgbClr val="F33FC6"/>
                </a:solidFill>
              </a:rPr>
              <a:t>replacing</a:t>
            </a:r>
            <a:r>
              <a:rPr lang="en-US" sz="2200"/>
              <a:t> them to break out of local optima.</a:t>
            </a:r>
            <a:endParaRPr lang="ar-EG" sz="2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Uses a heavy-tailed probability distribution controlled by parameter τ.</a:t>
            </a:r>
            <a:endParaRPr lang="ar-EG" sz="2200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04B16C03-1B43-2C22-56F1-4F86C167E70A}"/>
              </a:ext>
            </a:extLst>
          </p:cNvPr>
          <p:cNvSpPr/>
          <p:nvPr/>
        </p:nvSpPr>
        <p:spPr>
          <a:xfrm>
            <a:off x="3450015" y="3079118"/>
            <a:ext cx="5291969" cy="3487267"/>
          </a:xfrm>
          <a:prstGeom prst="flowChartAlternateProcess">
            <a:avLst/>
          </a:prstGeom>
          <a:blipFill>
            <a:blip r:embed="rId3"/>
            <a:stretch>
              <a:fillRect t="-583" b="-583"/>
            </a:stretch>
          </a:blipFill>
          <a:ln w="12700">
            <a:solidFill>
              <a:srgbClr val="CC99FF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4DB1-AEC8-0A78-F9F8-F4F5A1DF9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7497-FE5A-3CD7-450A-4EF4DD6E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Evaluation</a:t>
            </a:r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C2036E6-1619-1ADB-D51B-AD68927ED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81035"/>
              </p:ext>
            </p:extLst>
          </p:nvPr>
        </p:nvGraphicFramePr>
        <p:xfrm>
          <a:off x="756649" y="1289240"/>
          <a:ext cx="10907031" cy="2740279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146530">
                  <a:extLst>
                    <a:ext uri="{9D8B030D-6E8A-4147-A177-3AD203B41FA5}">
                      <a16:colId xmlns:a16="http://schemas.microsoft.com/office/drawing/2014/main" val="3728346091"/>
                    </a:ext>
                  </a:extLst>
                </a:gridCol>
                <a:gridCol w="1806038">
                  <a:extLst>
                    <a:ext uri="{9D8B030D-6E8A-4147-A177-3AD203B41FA5}">
                      <a16:colId xmlns:a16="http://schemas.microsoft.com/office/drawing/2014/main" val="2906705578"/>
                    </a:ext>
                  </a:extLst>
                </a:gridCol>
                <a:gridCol w="2016065">
                  <a:extLst>
                    <a:ext uri="{9D8B030D-6E8A-4147-A177-3AD203B41FA5}">
                      <a16:colId xmlns:a16="http://schemas.microsoft.com/office/drawing/2014/main" val="3720928595"/>
                    </a:ext>
                  </a:extLst>
                </a:gridCol>
                <a:gridCol w="1732984">
                  <a:extLst>
                    <a:ext uri="{9D8B030D-6E8A-4147-A177-3AD203B41FA5}">
                      <a16:colId xmlns:a16="http://schemas.microsoft.com/office/drawing/2014/main" val="4039896716"/>
                    </a:ext>
                  </a:extLst>
                </a:gridCol>
                <a:gridCol w="1987656">
                  <a:extLst>
                    <a:ext uri="{9D8B030D-6E8A-4147-A177-3AD203B41FA5}">
                      <a16:colId xmlns:a16="http://schemas.microsoft.com/office/drawing/2014/main" val="831070184"/>
                    </a:ext>
                  </a:extLst>
                </a:gridCol>
                <a:gridCol w="980926">
                  <a:extLst>
                    <a:ext uri="{9D8B030D-6E8A-4147-A177-3AD203B41FA5}">
                      <a16:colId xmlns:a16="http://schemas.microsoft.com/office/drawing/2014/main" val="2526136880"/>
                    </a:ext>
                  </a:extLst>
                </a:gridCol>
                <a:gridCol w="1236832">
                  <a:extLst>
                    <a:ext uri="{9D8B030D-6E8A-4147-A177-3AD203B41FA5}">
                      <a16:colId xmlns:a16="http://schemas.microsoft.com/office/drawing/2014/main" val="3727382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Rank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Algorithm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Fitness Score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Time (s)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Convergence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Stability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Overall Score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extLst>
                  <a:ext uri="{0D108BD9-81ED-4DB2-BD59-A6C34878D82A}">
                    <a16:rowId xmlns:a16="http://schemas.microsoft.com/office/drawing/2014/main" val="1522628260"/>
                  </a:ext>
                </a:extLst>
              </a:tr>
              <a:tr h="194030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Memetic</a:t>
                      </a:r>
                    </a:p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GA</a:t>
                      </a:r>
                    </a:p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PSO</a:t>
                      </a:r>
                    </a:p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Hybrid GA-EO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176.80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178.60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172.33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175.00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1.32±0.49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0.35±0.09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0.70±0.3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11.18±1.89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0.844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0.500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0.794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0.500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0.850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0.750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0.926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0.800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0.882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0.821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0.810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7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0.658</a:t>
                      </a:r>
                      <a:endParaRPr lang="en-US" sz="1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78720" marR="78720" marT="0" marB="0"/>
                </a:tc>
                <a:extLst>
                  <a:ext uri="{0D108BD9-81ED-4DB2-BD59-A6C34878D82A}">
                    <a16:rowId xmlns:a16="http://schemas.microsoft.com/office/drawing/2014/main" val="251759534"/>
                  </a:ext>
                </a:extLst>
              </a:tr>
            </a:tbl>
          </a:graphicData>
        </a:graphic>
      </p:graphicFrame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61D9484-8491-780B-1B5D-C70A95468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128" y="4734561"/>
            <a:ext cx="8966472" cy="1076960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>
                <a:latin typeface="Arial" panose="020B0604020202020204" pitchFamily="34" charset="0"/>
              </a:rPr>
              <a:t>The table shows that </a:t>
            </a:r>
            <a:r>
              <a:rPr lang="en-US" altLang="en-US" b="1">
                <a:solidFill>
                  <a:srgbClr val="91EDF5"/>
                </a:solidFill>
                <a:latin typeface="Arial" panose="020B0604020202020204" pitchFamily="34" charset="0"/>
              </a:rPr>
              <a:t>GA achieves </a:t>
            </a:r>
            <a:r>
              <a:rPr lang="en-US" altLang="en-US" b="1">
                <a:latin typeface="Arial" panose="020B0604020202020204" pitchFamily="34" charset="0"/>
              </a:rPr>
              <a:t>the </a:t>
            </a:r>
            <a:r>
              <a:rPr lang="en-US" altLang="en-US" b="1">
                <a:solidFill>
                  <a:srgbClr val="91EDF5"/>
                </a:solidFill>
                <a:latin typeface="Arial" panose="020B0604020202020204" pitchFamily="34" charset="0"/>
              </a:rPr>
              <a:t>highest average fitness </a:t>
            </a:r>
            <a:r>
              <a:rPr lang="en-US" altLang="en-US" b="1">
                <a:latin typeface="Arial" panose="020B0604020202020204" pitchFamily="34" charset="0"/>
              </a:rPr>
              <a:t>and </a:t>
            </a:r>
            <a:r>
              <a:rPr lang="en-US" altLang="en-US" b="1">
                <a:solidFill>
                  <a:srgbClr val="91EDF5"/>
                </a:solidFill>
                <a:latin typeface="Arial" panose="020B0604020202020204" pitchFamily="34" charset="0"/>
              </a:rPr>
              <a:t>fastest</a:t>
            </a:r>
            <a:r>
              <a:rPr lang="en-US" altLang="en-US" b="1">
                <a:latin typeface="Arial" panose="020B0604020202020204" pitchFamily="34" charset="0"/>
              </a:rPr>
              <a:t> runtime, consistently outperforming other methods in solution quality and efficiency, making it the most effective choice for slide layout optimization.</a:t>
            </a: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DC98-4532-2B98-7F7E-E05E2323B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71D3-86A7-6347-1133-A86979EB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>
            <a:normAutofit fontScale="90000"/>
          </a:bodyPr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Performance Analysis by Slide Type</a:t>
            </a:r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0CFF725-EF09-BB1D-D5A7-EBF382E8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92" y="1210256"/>
            <a:ext cx="6404329" cy="4803246"/>
          </a:xfrm>
          <a:prstGeom prst="flowChartProcess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F40D58-D4A1-0332-4909-579D1AF71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63" y="1590041"/>
            <a:ext cx="4183698" cy="1073082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>
                <a:latin typeface="Arial" panose="020B0604020202020204" pitchFamily="34" charset="0"/>
              </a:rPr>
              <a:t>GA, Hybrid GA-EO, and Memetic all achieved a fitness score of 135.00 across all slide types.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753836-AA5C-316B-74CC-487B46C2A6C2}"/>
              </a:ext>
            </a:extLst>
          </p:cNvPr>
          <p:cNvSpPr txBox="1">
            <a:spLocks/>
          </p:cNvSpPr>
          <p:nvPr/>
        </p:nvSpPr>
        <p:spPr>
          <a:xfrm>
            <a:off x="703263" y="3147661"/>
            <a:ext cx="4183698" cy="765877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GA achieved the </a:t>
            </a:r>
            <a:r>
              <a:rPr lang="en-US" b="1">
                <a:solidFill>
                  <a:srgbClr val="FFC000"/>
                </a:solidFill>
              </a:rPr>
              <a:t>fastest runtime </a:t>
            </a:r>
            <a:r>
              <a:rPr lang="en-US" b="1"/>
              <a:t>at 0.270s</a:t>
            </a:r>
            <a:endParaRPr lang="en-US" b="1">
              <a:solidFill>
                <a:srgbClr val="F33FC6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355969-9FA1-2AE6-795D-3346ED95533A}"/>
              </a:ext>
            </a:extLst>
          </p:cNvPr>
          <p:cNvSpPr txBox="1">
            <a:spLocks/>
          </p:cNvSpPr>
          <p:nvPr/>
        </p:nvSpPr>
        <p:spPr>
          <a:xfrm>
            <a:off x="703263" y="4398076"/>
            <a:ext cx="4183698" cy="993275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>
                <a:latin typeface="Arial" panose="020B0604020202020204" pitchFamily="34" charset="0"/>
              </a:rPr>
              <a:t>On complex, high-density slides, GA scored a modest 17.99 with significant result variation.</a:t>
            </a: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6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  <p:bldP spid="8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2D13-8287-468D-18DF-A54A8B05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About the problem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95A8FA-BD8C-58CC-DB4B-9E38857E2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020" y="1012974"/>
            <a:ext cx="10440120" cy="94496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 w="12700">
            <a:noFill/>
            <a:prstDash val="lgDash"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technical problem is automating the </a:t>
            </a:r>
            <a:r>
              <a:rPr lang="en-US" sz="2200" b="1" i="1">
                <a:solidFill>
                  <a:srgbClr val="CC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b="1" i="1">
                <a:solidFill>
                  <a:srgbClr val="CC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summarization</a:t>
            </a: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200" b="1" i="1">
                <a:solidFill>
                  <a:srgbClr val="CC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structuring</a:t>
            </a: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200" b="1" i="1">
                <a:solidFill>
                  <a:srgbClr val="CC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multimodal content </a:t>
            </a: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2200" b="1" i="1">
                <a:solidFill>
                  <a:srgbClr val="CC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unstructured documents </a:t>
            </a:r>
            <a:r>
              <a:rPr lang="en-US" sz="2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 slide presentations.</a:t>
            </a:r>
          </a:p>
        </p:txBody>
      </p:sp>
      <p:pic>
        <p:nvPicPr>
          <p:cNvPr id="5" name="Graphic 4" descr="Iceberg with solid fill">
            <a:extLst>
              <a:ext uri="{FF2B5EF4-FFF2-40B4-BE49-F238E27FC236}">
                <a16:creationId xmlns:a16="http://schemas.microsoft.com/office/drawing/2014/main" id="{A06A93F7-EC63-6D70-B56C-1158475A0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0962" y="978577"/>
            <a:ext cx="979358" cy="979358"/>
          </a:xfrm>
          <a:prstGeom prst="rect">
            <a:avLst/>
          </a:prstGeom>
        </p:spPr>
      </p:pic>
      <p:sp>
        <p:nvSpPr>
          <p:cNvPr id="6" name="Google Shape;344;p48">
            <a:extLst>
              <a:ext uri="{FF2B5EF4-FFF2-40B4-BE49-F238E27FC236}">
                <a16:creationId xmlns:a16="http://schemas.microsoft.com/office/drawing/2014/main" id="{149A7985-90E3-E914-E872-F3693F8829CA}"/>
              </a:ext>
            </a:extLst>
          </p:cNvPr>
          <p:cNvSpPr txBox="1">
            <a:spLocks/>
          </p:cNvSpPr>
          <p:nvPr/>
        </p:nvSpPr>
        <p:spPr>
          <a:xfrm>
            <a:off x="2196780" y="2127651"/>
            <a:ext cx="106458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000" b="1">
                <a:solidFill>
                  <a:schemeClr val="accent6">
                    <a:lumMod val="20000"/>
                    <a:lumOff val="80000"/>
                  </a:schemeClr>
                </a:solidFill>
                <a:latin typeface="Orbitron" pitchFamily="2" charset="0"/>
              </a:rPr>
              <a:t>01</a:t>
            </a:r>
          </a:p>
        </p:txBody>
      </p:sp>
      <p:sp>
        <p:nvSpPr>
          <p:cNvPr id="7" name="Google Shape;343;p48">
            <a:extLst>
              <a:ext uri="{FF2B5EF4-FFF2-40B4-BE49-F238E27FC236}">
                <a16:creationId xmlns:a16="http://schemas.microsoft.com/office/drawing/2014/main" id="{EE8C65CA-3611-54DB-21E1-1989DB7A6E2E}"/>
              </a:ext>
            </a:extLst>
          </p:cNvPr>
          <p:cNvSpPr txBox="1">
            <a:spLocks/>
          </p:cNvSpPr>
          <p:nvPr/>
        </p:nvSpPr>
        <p:spPr>
          <a:xfrm>
            <a:off x="2196780" y="2745762"/>
            <a:ext cx="45393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Document parsing</a:t>
            </a:r>
          </a:p>
        </p:txBody>
      </p:sp>
      <p:sp>
        <p:nvSpPr>
          <p:cNvPr id="8" name="Google Shape;345;p48">
            <a:extLst>
              <a:ext uri="{FF2B5EF4-FFF2-40B4-BE49-F238E27FC236}">
                <a16:creationId xmlns:a16="http://schemas.microsoft.com/office/drawing/2014/main" id="{4CD2C1F1-93C9-6359-459A-78343AB1097B}"/>
              </a:ext>
            </a:extLst>
          </p:cNvPr>
          <p:cNvSpPr txBox="1">
            <a:spLocks/>
          </p:cNvSpPr>
          <p:nvPr/>
        </p:nvSpPr>
        <p:spPr>
          <a:xfrm>
            <a:off x="2196780" y="3298173"/>
            <a:ext cx="3939860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adi" panose="020B0604020104020204" pitchFamily="34" charset="0"/>
              </a:rPr>
              <a:t>Extract content (text, images, etc.) from various document formats</a:t>
            </a:r>
          </a:p>
        </p:txBody>
      </p:sp>
      <p:sp>
        <p:nvSpPr>
          <p:cNvPr id="11" name="Google Shape;344;p48">
            <a:extLst>
              <a:ext uri="{FF2B5EF4-FFF2-40B4-BE49-F238E27FC236}">
                <a16:creationId xmlns:a16="http://schemas.microsoft.com/office/drawing/2014/main" id="{BFBD1A8F-9695-4A75-9DF6-02314893CEEF}"/>
              </a:ext>
            </a:extLst>
          </p:cNvPr>
          <p:cNvSpPr txBox="1">
            <a:spLocks/>
          </p:cNvSpPr>
          <p:nvPr/>
        </p:nvSpPr>
        <p:spPr>
          <a:xfrm>
            <a:off x="6819580" y="2160899"/>
            <a:ext cx="106458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000" b="1">
                <a:solidFill>
                  <a:schemeClr val="accent6">
                    <a:lumMod val="20000"/>
                    <a:lumOff val="80000"/>
                  </a:schemeClr>
                </a:solidFill>
                <a:latin typeface="Orbitron" pitchFamily="2" charset="0"/>
              </a:rPr>
              <a:t>02</a:t>
            </a:r>
          </a:p>
        </p:txBody>
      </p:sp>
      <p:sp>
        <p:nvSpPr>
          <p:cNvPr id="12" name="Google Shape;343;p48">
            <a:extLst>
              <a:ext uri="{FF2B5EF4-FFF2-40B4-BE49-F238E27FC236}">
                <a16:creationId xmlns:a16="http://schemas.microsoft.com/office/drawing/2014/main" id="{9DDD6994-66FF-5886-D314-D09FA5C575B0}"/>
              </a:ext>
            </a:extLst>
          </p:cNvPr>
          <p:cNvSpPr txBox="1">
            <a:spLocks/>
          </p:cNvSpPr>
          <p:nvPr/>
        </p:nvSpPr>
        <p:spPr>
          <a:xfrm>
            <a:off x="6819580" y="2779010"/>
            <a:ext cx="45393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Summarization</a:t>
            </a:r>
          </a:p>
        </p:txBody>
      </p:sp>
      <p:sp>
        <p:nvSpPr>
          <p:cNvPr id="13" name="Google Shape;345;p48">
            <a:extLst>
              <a:ext uri="{FF2B5EF4-FFF2-40B4-BE49-F238E27FC236}">
                <a16:creationId xmlns:a16="http://schemas.microsoft.com/office/drawing/2014/main" id="{B2B4C3E2-CE89-2BF6-51BD-B50CD6063E16}"/>
              </a:ext>
            </a:extLst>
          </p:cNvPr>
          <p:cNvSpPr txBox="1">
            <a:spLocks/>
          </p:cNvSpPr>
          <p:nvPr/>
        </p:nvSpPr>
        <p:spPr>
          <a:xfrm>
            <a:off x="6819580" y="3331421"/>
            <a:ext cx="3939860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Summarize dense text into clear, slide-ready points while preserving context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6" name="Google Shape;344;p48">
            <a:extLst>
              <a:ext uri="{FF2B5EF4-FFF2-40B4-BE49-F238E27FC236}">
                <a16:creationId xmlns:a16="http://schemas.microsoft.com/office/drawing/2014/main" id="{F6D5F4F8-05FA-544C-CA77-44F66B0C582F}"/>
              </a:ext>
            </a:extLst>
          </p:cNvPr>
          <p:cNvSpPr txBox="1">
            <a:spLocks/>
          </p:cNvSpPr>
          <p:nvPr/>
        </p:nvSpPr>
        <p:spPr>
          <a:xfrm>
            <a:off x="2196780" y="4322211"/>
            <a:ext cx="106458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000" b="1">
                <a:solidFill>
                  <a:schemeClr val="accent6">
                    <a:lumMod val="20000"/>
                    <a:lumOff val="80000"/>
                  </a:schemeClr>
                </a:solidFill>
                <a:latin typeface="Orbitron" pitchFamily="2" charset="0"/>
              </a:rPr>
              <a:t>03</a:t>
            </a:r>
          </a:p>
        </p:txBody>
      </p:sp>
      <p:sp>
        <p:nvSpPr>
          <p:cNvPr id="17" name="Google Shape;343;p48">
            <a:extLst>
              <a:ext uri="{FF2B5EF4-FFF2-40B4-BE49-F238E27FC236}">
                <a16:creationId xmlns:a16="http://schemas.microsoft.com/office/drawing/2014/main" id="{A9DF5A22-92A3-5EA5-4CF1-00018FD55528}"/>
              </a:ext>
            </a:extLst>
          </p:cNvPr>
          <p:cNvSpPr txBox="1">
            <a:spLocks/>
          </p:cNvSpPr>
          <p:nvPr/>
        </p:nvSpPr>
        <p:spPr>
          <a:xfrm>
            <a:off x="2196780" y="4940322"/>
            <a:ext cx="45393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Multimodality </a:t>
            </a:r>
          </a:p>
        </p:txBody>
      </p:sp>
      <p:sp>
        <p:nvSpPr>
          <p:cNvPr id="18" name="Google Shape;345;p48">
            <a:extLst>
              <a:ext uri="{FF2B5EF4-FFF2-40B4-BE49-F238E27FC236}">
                <a16:creationId xmlns:a16="http://schemas.microsoft.com/office/drawing/2014/main" id="{A3FC76B5-2996-B275-33FA-7C0CFF5E4F1C}"/>
              </a:ext>
            </a:extLst>
          </p:cNvPr>
          <p:cNvSpPr txBox="1">
            <a:spLocks/>
          </p:cNvSpPr>
          <p:nvPr/>
        </p:nvSpPr>
        <p:spPr>
          <a:xfrm>
            <a:off x="2196780" y="5492733"/>
            <a:ext cx="3939860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Handle multimodality by aligning visual elements with their related text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9" name="Google Shape;344;p48">
            <a:extLst>
              <a:ext uri="{FF2B5EF4-FFF2-40B4-BE49-F238E27FC236}">
                <a16:creationId xmlns:a16="http://schemas.microsoft.com/office/drawing/2014/main" id="{6BE6E94D-A46F-D530-B261-119C9C6D94B1}"/>
              </a:ext>
            </a:extLst>
          </p:cNvPr>
          <p:cNvSpPr txBox="1">
            <a:spLocks/>
          </p:cNvSpPr>
          <p:nvPr/>
        </p:nvSpPr>
        <p:spPr>
          <a:xfrm>
            <a:off x="6819580" y="4330748"/>
            <a:ext cx="106458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000" b="1">
                <a:solidFill>
                  <a:schemeClr val="accent6">
                    <a:lumMod val="20000"/>
                    <a:lumOff val="80000"/>
                  </a:schemeClr>
                </a:solidFill>
                <a:latin typeface="Orbitron" pitchFamily="2" charset="0"/>
              </a:rPr>
              <a:t>04</a:t>
            </a:r>
          </a:p>
        </p:txBody>
      </p:sp>
      <p:sp>
        <p:nvSpPr>
          <p:cNvPr id="20" name="Google Shape;343;p48">
            <a:extLst>
              <a:ext uri="{FF2B5EF4-FFF2-40B4-BE49-F238E27FC236}">
                <a16:creationId xmlns:a16="http://schemas.microsoft.com/office/drawing/2014/main" id="{3B8378D6-754C-2C4A-1F5B-FC1719EBEB53}"/>
              </a:ext>
            </a:extLst>
          </p:cNvPr>
          <p:cNvSpPr txBox="1">
            <a:spLocks/>
          </p:cNvSpPr>
          <p:nvPr/>
        </p:nvSpPr>
        <p:spPr>
          <a:xfrm>
            <a:off x="6819580" y="4948859"/>
            <a:ext cx="45393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Layout Optimization </a:t>
            </a:r>
          </a:p>
        </p:txBody>
      </p:sp>
      <p:sp>
        <p:nvSpPr>
          <p:cNvPr id="21" name="Google Shape;345;p48">
            <a:extLst>
              <a:ext uri="{FF2B5EF4-FFF2-40B4-BE49-F238E27FC236}">
                <a16:creationId xmlns:a16="http://schemas.microsoft.com/office/drawing/2014/main" id="{B77E6611-EE78-CD1C-6AC7-1090052B6CE6}"/>
              </a:ext>
            </a:extLst>
          </p:cNvPr>
          <p:cNvSpPr txBox="1">
            <a:spLocks/>
          </p:cNvSpPr>
          <p:nvPr/>
        </p:nvSpPr>
        <p:spPr>
          <a:xfrm>
            <a:off x="6819580" y="5501270"/>
            <a:ext cx="3939860" cy="877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Optimize slide layout for clarity, balance, and visual appeal automatically</a:t>
            </a:r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/>
      <p:bldP spid="7" grpId="0"/>
      <p:bldP spid="8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372E-C849-1FC5-DAAD-EA0D47C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D874-8BD5-8E4F-5494-8697B756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Evaluation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D43158-9DF2-D6B9-A780-095268F6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369257"/>
              </p:ext>
            </p:extLst>
          </p:nvPr>
        </p:nvGraphicFramePr>
        <p:xfrm>
          <a:off x="5243672" y="254635"/>
          <a:ext cx="6339828" cy="6333528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584957">
                  <a:extLst>
                    <a:ext uri="{9D8B030D-6E8A-4147-A177-3AD203B41FA5}">
                      <a16:colId xmlns:a16="http://schemas.microsoft.com/office/drawing/2014/main" val="4093117016"/>
                    </a:ext>
                  </a:extLst>
                </a:gridCol>
                <a:gridCol w="1584957">
                  <a:extLst>
                    <a:ext uri="{9D8B030D-6E8A-4147-A177-3AD203B41FA5}">
                      <a16:colId xmlns:a16="http://schemas.microsoft.com/office/drawing/2014/main" val="533481408"/>
                    </a:ext>
                  </a:extLst>
                </a:gridCol>
                <a:gridCol w="1584957">
                  <a:extLst>
                    <a:ext uri="{9D8B030D-6E8A-4147-A177-3AD203B41FA5}">
                      <a16:colId xmlns:a16="http://schemas.microsoft.com/office/drawing/2014/main" val="478567006"/>
                    </a:ext>
                  </a:extLst>
                </a:gridCol>
                <a:gridCol w="1584957">
                  <a:extLst>
                    <a:ext uri="{9D8B030D-6E8A-4147-A177-3AD203B41FA5}">
                      <a16:colId xmlns:a16="http://schemas.microsoft.com/office/drawing/2014/main" val="1568894725"/>
                    </a:ext>
                  </a:extLst>
                </a:gridCol>
              </a:tblGrid>
              <a:tr h="19684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Metric Name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Purpose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Model / Method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Output Score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798500501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Unigram (word-level) overlap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N-gram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3926046244"/>
                  </a:ext>
                </a:extLst>
              </a:tr>
              <a:tr h="19684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Bigram overlap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N-gram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2813253146"/>
                  </a:ext>
                </a:extLst>
              </a:tr>
              <a:tr h="19684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Trigram overlap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N-gram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606837540"/>
                  </a:ext>
                </a:extLst>
              </a:tr>
              <a:tr h="19684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Four-gram overlap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N-gram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886774995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ROUGE-L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Longest common subsequence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LCS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1150951300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Skip-bigram overlap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Skip-bigram F1-measure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2731342002"/>
                  </a:ext>
                </a:extLst>
              </a:tr>
              <a:tr h="64305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ROUGE-SL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ROUGE-L with length normalization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Adapted ROUGE-L formula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3578263116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G-Eval (LLM, Gemini)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LLM-based human-aligned judgmen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Gemini LLM (Google)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1–5 (per dimension)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1322519009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G-Eval (LLM, Llama)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LLM-based human-aligned judgment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Llama-2 LLM (Meta)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1–5 (per dimension)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38586111"/>
                  </a:ext>
                </a:extLst>
              </a:tr>
              <a:tr h="64305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Text-Figure Relevance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Multimodal slide text/image alignment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CLIP similarity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3318135701"/>
                  </a:ext>
                </a:extLst>
              </a:tr>
              <a:tr h="419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BERTScore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Contextual semantic similarity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Transformer (BERT/RoBERTa)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[0,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1045666208"/>
                  </a:ext>
                </a:extLst>
              </a:tr>
              <a:tr h="64305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BLEURT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Learned quality metric, human-aligned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Fine-tuned BERT on ratings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300">
                          <a:effectLst/>
                        </a:rPr>
                        <a:t>[-1, 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4319" marR="44319" marT="0" marB="0"/>
                </a:tc>
                <a:extLst>
                  <a:ext uri="{0D108BD9-81ED-4DB2-BD59-A6C34878D82A}">
                    <a16:rowId xmlns:a16="http://schemas.microsoft.com/office/drawing/2014/main" val="2823836461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04EF0-9924-278B-AD00-1ED876864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488441"/>
            <a:ext cx="4183698" cy="1073082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We use ROUGE-1 to ROUGE-4, ROUGE-L, and ROUGE-S to </a:t>
            </a:r>
            <a:r>
              <a:rPr lang="en-US">
                <a:solidFill>
                  <a:srgbClr val="F33FC6"/>
                </a:solidFill>
              </a:rPr>
              <a:t>measure similarity </a:t>
            </a:r>
            <a:r>
              <a:rPr lang="en-US"/>
              <a:t>to reference </a:t>
            </a:r>
            <a:r>
              <a:rPr lang="en-US">
                <a:solidFill>
                  <a:srgbClr val="F33FC6"/>
                </a:solidFill>
              </a:rPr>
              <a:t>summaries</a:t>
            </a:r>
            <a:endParaRPr lang="en-US" sz="2500">
              <a:solidFill>
                <a:srgbClr val="F33FC6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14C9B9-A1FB-D107-F701-977695C5DAF1}"/>
              </a:ext>
            </a:extLst>
          </p:cNvPr>
          <p:cNvSpPr txBox="1">
            <a:spLocks/>
          </p:cNvSpPr>
          <p:nvPr/>
        </p:nvSpPr>
        <p:spPr>
          <a:xfrm>
            <a:off x="581343" y="2932363"/>
            <a:ext cx="4183698" cy="1073082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We use LLM-based metrics (e.g., G-Eval via Gemini and LLaMA-2) to score summaries on </a:t>
            </a:r>
            <a:r>
              <a:rPr lang="en-US">
                <a:solidFill>
                  <a:srgbClr val="F33FC6"/>
                </a:solidFill>
              </a:rPr>
              <a:t>coherence</a:t>
            </a:r>
            <a:r>
              <a:rPr lang="ar-EG"/>
              <a:t> </a:t>
            </a:r>
            <a:r>
              <a:rPr lang="en-US"/>
              <a:t>, </a:t>
            </a:r>
            <a:r>
              <a:rPr lang="en-US">
                <a:solidFill>
                  <a:srgbClr val="F33FC6"/>
                </a:solidFill>
              </a:rPr>
              <a:t>relevance</a:t>
            </a:r>
            <a:r>
              <a:rPr lang="en-US"/>
              <a:t>, and </a:t>
            </a:r>
            <a:r>
              <a:rPr lang="en-US">
                <a:solidFill>
                  <a:srgbClr val="F33FC6"/>
                </a:solidFill>
              </a:rPr>
              <a:t>fluency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ADF382-EFD2-0323-3218-7BC16EB082FF}"/>
              </a:ext>
            </a:extLst>
          </p:cNvPr>
          <p:cNvSpPr txBox="1">
            <a:spLocks/>
          </p:cNvSpPr>
          <p:nvPr/>
        </p:nvSpPr>
        <p:spPr>
          <a:xfrm>
            <a:off x="581343" y="4376285"/>
            <a:ext cx="4183698" cy="978035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We use </a:t>
            </a:r>
            <a:r>
              <a:rPr lang="en-US" err="1"/>
              <a:t>BERTScore</a:t>
            </a:r>
            <a:r>
              <a:rPr lang="en-US"/>
              <a:t> for </a:t>
            </a:r>
            <a:r>
              <a:rPr lang="en-US">
                <a:solidFill>
                  <a:srgbClr val="F33FC6"/>
                </a:solidFill>
              </a:rPr>
              <a:t>semantic similarity </a:t>
            </a:r>
            <a:r>
              <a:rPr lang="en-US"/>
              <a:t>and CLIP for </a:t>
            </a:r>
            <a:r>
              <a:rPr lang="en-US">
                <a:solidFill>
                  <a:srgbClr val="F33FC6"/>
                </a:solidFill>
              </a:rPr>
              <a:t>text-image alignment </a:t>
            </a:r>
            <a:r>
              <a:rPr lang="en-US"/>
              <a:t>to assess language and visual relevance</a:t>
            </a:r>
          </a:p>
        </p:txBody>
      </p:sp>
    </p:spTree>
    <p:extLst>
      <p:ext uri="{BB962C8B-B14F-4D97-AF65-F5344CB8AC3E}">
        <p14:creationId xmlns:p14="http://schemas.microsoft.com/office/powerpoint/2010/main" val="308778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184F0-FE76-9B4D-65C9-0EFAA4436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2D32-861F-8EF4-0740-189DC473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Evaluation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736E31-3C13-3D02-23BE-833CB7F71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94089"/>
              </p:ext>
            </p:extLst>
          </p:nvPr>
        </p:nvGraphicFramePr>
        <p:xfrm>
          <a:off x="4968239" y="379632"/>
          <a:ext cx="6898642" cy="6098736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3449321">
                  <a:extLst>
                    <a:ext uri="{9D8B030D-6E8A-4147-A177-3AD203B41FA5}">
                      <a16:colId xmlns:a16="http://schemas.microsoft.com/office/drawing/2014/main" val="1221894553"/>
                    </a:ext>
                  </a:extLst>
                </a:gridCol>
                <a:gridCol w="3449321">
                  <a:extLst>
                    <a:ext uri="{9D8B030D-6E8A-4147-A177-3AD203B41FA5}">
                      <a16:colId xmlns:a16="http://schemas.microsoft.com/office/drawing/2014/main" val="503308428"/>
                    </a:ext>
                  </a:extLst>
                </a:gridCol>
              </a:tblGrid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Metric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Score (Average over all PDFs/slides)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1472399577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ROUGE-1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0.08966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875562099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ROUGE-2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0.013567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2574578158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ROUGE-3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0.00107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1554096540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ROUGE-4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0.000267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2848160307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ROUGE-L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0.05533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3022866090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ROUGE-S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0.0034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2793395593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ROUGE-SL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0.0125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245667993"/>
                  </a:ext>
                </a:extLst>
              </a:tr>
              <a:tr h="8994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G-Eval (Gemini)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- Coherence: 3.55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Consistency: 2.50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Fluency: 4.47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Relevance: 2.86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998167527"/>
                  </a:ext>
                </a:extLst>
              </a:tr>
              <a:tr h="8994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G-Eval (Llama)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- Coherence: 3.71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Consistency: 3.31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Fluency: 3.82</a:t>
                      </a:r>
                      <a:br>
                        <a:rPr lang="en-AU" sz="1500">
                          <a:effectLst/>
                        </a:rPr>
                      </a:br>
                      <a:r>
                        <a:rPr lang="en-AU" sz="1500">
                          <a:effectLst/>
                        </a:rPr>
                        <a:t>- Relevance: 3.70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3402101550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Text-Figure Relevance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0.2278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1511718119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BERTScore (F1)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0.5180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2231899540"/>
                  </a:ext>
                </a:extLst>
              </a:tr>
              <a:tr h="19813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AU" sz="1500">
                          <a:effectLst/>
                        </a:rPr>
                        <a:t>BLEURT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0.2787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43831" marR="43831" marT="0" marB="0"/>
                </a:tc>
                <a:extLst>
                  <a:ext uri="{0D108BD9-81ED-4DB2-BD59-A6C34878D82A}">
                    <a16:rowId xmlns:a16="http://schemas.microsoft.com/office/drawing/2014/main" val="70172535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1E75F6-7699-C200-DADC-C6DE555C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58" y="1000760"/>
            <a:ext cx="4183699" cy="1306899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latin typeface="Arial" panose="020B0604020202020204" pitchFamily="34" charset="0"/>
              </a:rPr>
              <a:t>Low ROUGE scores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(e.g., ROUGE-1: 0.089, ROUGE-2: 0.013) indicate </a:t>
            </a:r>
            <a:r>
              <a:rPr lang="en-US" altLang="en-US">
                <a:solidFill>
                  <a:srgbClr val="F33FC6"/>
                </a:solidFill>
                <a:latin typeface="Arial" panose="020B0604020202020204" pitchFamily="34" charset="0"/>
              </a:rPr>
              <a:t>minimal word overlap </a:t>
            </a:r>
            <a:r>
              <a:rPr lang="en-US" altLang="en-US">
                <a:latin typeface="Arial" panose="020B0604020202020204" pitchFamily="34" charset="0"/>
              </a:rPr>
              <a:t>with reference texts.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07101A-8F7B-A808-D3AB-51CD8133AEC4}"/>
              </a:ext>
            </a:extLst>
          </p:cNvPr>
          <p:cNvSpPr txBox="1">
            <a:spLocks/>
          </p:cNvSpPr>
          <p:nvPr/>
        </p:nvSpPr>
        <p:spPr>
          <a:xfrm>
            <a:off x="416558" y="2559788"/>
            <a:ext cx="4183698" cy="102228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>
                <a:latin typeface="Arial" panose="020B0604020202020204" pitchFamily="34" charset="0"/>
              </a:rPr>
              <a:t>G-Eval (Gemini) </a:t>
            </a:r>
            <a:r>
              <a:rPr lang="en-US" altLang="en-US">
                <a:solidFill>
                  <a:srgbClr val="F33FC6"/>
                </a:solidFill>
                <a:latin typeface="Arial" panose="020B0604020202020204" pitchFamily="34" charset="0"/>
              </a:rPr>
              <a:t>excelled in fluency </a:t>
            </a:r>
            <a:r>
              <a:rPr lang="en-US" altLang="en-US">
                <a:latin typeface="Arial" panose="020B0604020202020204" pitchFamily="34" charset="0"/>
              </a:rPr>
              <a:t>but showed uneven scores across other aspects.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368C72-0A90-7E66-51C5-D4990D1A0E38}"/>
              </a:ext>
            </a:extLst>
          </p:cNvPr>
          <p:cNvSpPr txBox="1">
            <a:spLocks/>
          </p:cNvSpPr>
          <p:nvPr/>
        </p:nvSpPr>
        <p:spPr>
          <a:xfrm>
            <a:off x="416558" y="5108608"/>
            <a:ext cx="4183698" cy="1022280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err="1">
                <a:latin typeface="Arial" panose="020B0604020202020204" pitchFamily="34" charset="0"/>
              </a:rPr>
              <a:t>BERTScore</a:t>
            </a:r>
            <a:r>
              <a:rPr lang="en-US" altLang="en-US">
                <a:latin typeface="Arial" panose="020B0604020202020204" pitchFamily="34" charset="0"/>
              </a:rPr>
              <a:t> achieved the highest score (0.5180), reflecting </a:t>
            </a:r>
            <a:r>
              <a:rPr lang="en-US" altLang="en-US">
                <a:solidFill>
                  <a:srgbClr val="F33FC6"/>
                </a:solidFill>
                <a:latin typeface="Arial" panose="020B0604020202020204" pitchFamily="34" charset="0"/>
              </a:rPr>
              <a:t>strong semantic similarity</a:t>
            </a:r>
            <a:r>
              <a:rPr lang="en-US" altLang="en-US">
                <a:latin typeface="Arial" panose="020B0604020202020204" pitchFamily="34" charset="0"/>
              </a:rPr>
              <a:t> with reference content.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FDE3A0-6C8E-9076-8E8E-2BCE24FE0A7D}"/>
              </a:ext>
            </a:extLst>
          </p:cNvPr>
          <p:cNvSpPr txBox="1">
            <a:spLocks/>
          </p:cNvSpPr>
          <p:nvPr/>
        </p:nvSpPr>
        <p:spPr>
          <a:xfrm>
            <a:off x="416558" y="3834198"/>
            <a:ext cx="4183698" cy="1022281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while G-Eval (</a:t>
            </a:r>
            <a:r>
              <a:rPr lang="en-US" err="1"/>
              <a:t>LLaMA</a:t>
            </a:r>
            <a:r>
              <a:rPr lang="en-US"/>
              <a:t>) delivered more </a:t>
            </a:r>
            <a:r>
              <a:rPr lang="en-US">
                <a:solidFill>
                  <a:srgbClr val="F33FC6"/>
                </a:solidFill>
              </a:rPr>
              <a:t>balanced results</a:t>
            </a:r>
            <a:r>
              <a:rPr lang="en-US"/>
              <a:t>, indicating better overall alignment with human judgment.</a:t>
            </a: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5F0A6-C112-0729-B352-1B853D7C7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6332CF40-AACA-7FA3-5638-094C8EA5CB97}"/>
              </a:ext>
            </a:extLst>
          </p:cNvPr>
          <p:cNvSpPr/>
          <p:nvPr/>
        </p:nvSpPr>
        <p:spPr>
          <a:xfrm>
            <a:off x="0" y="-23419"/>
            <a:ext cx="10576560" cy="6858000"/>
          </a:xfrm>
          <a:prstGeom prst="homePlat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8B87CED4-96C7-00CC-EB13-5D27BB68ED07}"/>
              </a:ext>
            </a:extLst>
          </p:cNvPr>
          <p:cNvSpPr/>
          <p:nvPr/>
        </p:nvSpPr>
        <p:spPr>
          <a:xfrm flipH="1">
            <a:off x="3541037" y="-40640"/>
            <a:ext cx="6965316" cy="6858000"/>
          </a:xfrm>
          <a:prstGeom prst="homePlate">
            <a:avLst/>
          </a:prstGeom>
          <a:gradFill flip="none" rotWithShape="1">
            <a:gsLst>
              <a:gs pos="0">
                <a:srgbClr val="9D9EFF">
                  <a:shade val="30000"/>
                  <a:satMod val="115000"/>
                </a:srgbClr>
              </a:gs>
              <a:gs pos="50000">
                <a:srgbClr val="9D9EFF">
                  <a:shade val="67500"/>
                  <a:satMod val="115000"/>
                </a:srgbClr>
              </a:gs>
              <a:gs pos="100000">
                <a:srgbClr val="9D9EFF">
                  <a:shade val="100000"/>
                  <a:satMod val="115000"/>
                </a:srgbClr>
              </a:gs>
            </a:gsLst>
            <a:lin ang="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DC8D6E8C-EC35-E3D8-24ED-D74F764C74A7}"/>
              </a:ext>
            </a:extLst>
          </p:cNvPr>
          <p:cNvSpPr/>
          <p:nvPr/>
        </p:nvSpPr>
        <p:spPr>
          <a:xfrm flipH="1">
            <a:off x="5226684" y="-40640"/>
            <a:ext cx="6965316" cy="6858000"/>
          </a:xfrm>
          <a:prstGeom prst="homePlate">
            <a:avLst/>
          </a:prstGeom>
          <a:gradFill flip="none" rotWithShape="1">
            <a:gsLst>
              <a:gs pos="0">
                <a:srgbClr val="9D9EFF">
                  <a:shade val="30000"/>
                  <a:satMod val="115000"/>
                </a:srgbClr>
              </a:gs>
              <a:gs pos="50000">
                <a:srgbClr val="9D9EFF">
                  <a:shade val="67500"/>
                  <a:satMod val="115000"/>
                </a:srgbClr>
              </a:gs>
              <a:gs pos="100000">
                <a:srgbClr val="9D9EFF">
                  <a:shade val="100000"/>
                  <a:satMod val="115000"/>
                </a:srgbClr>
              </a:gs>
            </a:gsLst>
            <a:lin ang="135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99CE1-908C-D141-99B9-FFC774C30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6" t="10014" r="20363" b="43366"/>
          <a:stretch>
            <a:fillRect/>
          </a:stretch>
        </p:blipFill>
        <p:spPr>
          <a:xfrm flipH="1">
            <a:off x="5929551" y="250901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85A3CACE-755B-68A1-72C7-FBEFEE04F856}"/>
              </a:ext>
            </a:extLst>
          </p:cNvPr>
          <p:cNvSpPr/>
          <p:nvPr/>
        </p:nvSpPr>
        <p:spPr>
          <a:xfrm>
            <a:off x="5929551" y="2500102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Ahmed Mostafa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5760B-4C82-DEE8-E87B-9031D91A5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462" y="210238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28302D0B-AA6C-8017-2715-FE98BC6E1188}"/>
              </a:ext>
            </a:extLst>
          </p:cNvPr>
          <p:cNvSpPr/>
          <p:nvPr/>
        </p:nvSpPr>
        <p:spPr>
          <a:xfrm>
            <a:off x="2684462" y="2459439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Ahmed M. </a:t>
            </a:r>
            <a:r>
              <a:rPr lang="en-US" sz="2000" b="1" err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Makboul</a:t>
            </a:r>
            <a:endParaRPr lang="en-US" sz="2000" b="1">
              <a:solidFill>
                <a:schemeClr val="accent6">
                  <a:lumMod val="20000"/>
                  <a:lumOff val="80000"/>
                </a:schemeClr>
              </a:solidFill>
              <a:latin typeface="Alexandria Black" pitchFamily="2" charset="-78"/>
              <a:ea typeface="+mj-ea"/>
              <a:cs typeface="Alexandria Black" pitchFamily="2" charset="-78"/>
            </a:endParaRPr>
          </a:p>
        </p:txBody>
      </p:sp>
      <p:pic>
        <p:nvPicPr>
          <p:cNvPr id="13" name="Picture 12" descr="A person in a plaid suit&#10;&#10;Description automatically generated">
            <a:extLst>
              <a:ext uri="{FF2B5EF4-FFF2-40B4-BE49-F238E27FC236}">
                <a16:creationId xmlns:a16="http://schemas.microsoft.com/office/drawing/2014/main" id="{A4EE91F7-AE9A-F8B8-A70D-F60BCBBAE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640" y="250901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171DEE26-81DE-2A45-D130-173311F3F802}"/>
              </a:ext>
            </a:extLst>
          </p:cNvPr>
          <p:cNvSpPr/>
          <p:nvPr/>
        </p:nvSpPr>
        <p:spPr>
          <a:xfrm>
            <a:off x="9174640" y="2500102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Hossam Ahmed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62182B-BA8F-58F6-91D0-5C30CFEF0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8431" y="3665366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C15F82B5-974D-7304-4AA0-D0C039BD48F7}"/>
              </a:ext>
            </a:extLst>
          </p:cNvPr>
          <p:cNvSpPr/>
          <p:nvPr/>
        </p:nvSpPr>
        <p:spPr>
          <a:xfrm>
            <a:off x="5858431" y="5914567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Ahmed </a:t>
            </a:r>
            <a:r>
              <a:rPr lang="en-US" sz="2000" b="1" err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Bassiouny</a:t>
            </a:r>
            <a:endParaRPr lang="en-US" sz="2000" b="1">
              <a:solidFill>
                <a:schemeClr val="accent6">
                  <a:lumMod val="20000"/>
                  <a:lumOff val="80000"/>
                </a:schemeClr>
              </a:solidFill>
              <a:latin typeface="Alexandria Black" pitchFamily="2" charset="-78"/>
              <a:ea typeface="+mj-ea"/>
              <a:cs typeface="Alexandria Black" pitchFamily="2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27B994-5189-DEC5-0E1B-6506CA8A3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342" y="3624703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1CD19E02-4A03-ABC9-3750-74A0F39D054F}"/>
              </a:ext>
            </a:extLst>
          </p:cNvPr>
          <p:cNvSpPr/>
          <p:nvPr/>
        </p:nvSpPr>
        <p:spPr>
          <a:xfrm>
            <a:off x="2613342" y="5873904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Omar Ayman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2FB4B9-6204-2951-D1AE-F4EBEDD74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23988" r="14155" b="29203"/>
          <a:stretch>
            <a:fillRect/>
          </a:stretch>
        </p:blipFill>
        <p:spPr>
          <a:xfrm>
            <a:off x="9103520" y="3665366"/>
            <a:ext cx="2330529" cy="2330529"/>
          </a:xfrm>
          <a:prstGeom prst="flowChartConnector">
            <a:avLst/>
          </a:prstGeom>
          <a:ln w="2857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2E80C94B-1C56-9011-37E7-5C352738DE15}"/>
              </a:ext>
            </a:extLst>
          </p:cNvPr>
          <p:cNvSpPr/>
          <p:nvPr/>
        </p:nvSpPr>
        <p:spPr>
          <a:xfrm>
            <a:off x="9103520" y="5914567"/>
            <a:ext cx="2330529" cy="60575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000" b="1">
                <a:solidFill>
                  <a:schemeClr val="accent6">
                    <a:lumMod val="20000"/>
                    <a:lumOff val="80000"/>
                  </a:schemeClr>
                </a:solidFill>
                <a:latin typeface="Alexandria Black" pitchFamily="2" charset="-78"/>
                <a:ea typeface="+mj-ea"/>
                <a:cs typeface="Alexandria Black" pitchFamily="2" charset="-78"/>
              </a:rPr>
              <a:t>Ahmed Ismail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EC0BD5D-7B94-F8B1-03DD-4AD768E5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68359" y="2617311"/>
            <a:ext cx="4185118" cy="1460818"/>
          </a:xfrm>
        </p:spPr>
        <p:txBody>
          <a:bodyPr>
            <a:noAutofit/>
          </a:bodyPr>
          <a:lstStyle/>
          <a:p>
            <a:pPr algn="ctr"/>
            <a:r>
              <a:rPr lang="en-US" sz="10000" b="1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TEAM</a:t>
            </a:r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4180155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7BE6-401A-1F14-C89F-531C6F522FEB}"/>
              </a:ext>
            </a:extLst>
          </p:cNvPr>
          <p:cNvSpPr txBox="1">
            <a:spLocks/>
          </p:cNvSpPr>
          <p:nvPr/>
        </p:nvSpPr>
        <p:spPr>
          <a:xfrm>
            <a:off x="3548540" y="2383631"/>
            <a:ext cx="5094919" cy="14608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Thanks</a:t>
            </a:r>
            <a:endParaRPr lang="en-US" sz="10000"/>
          </a:p>
        </p:txBody>
      </p:sp>
      <p:pic>
        <p:nvPicPr>
          <p:cNvPr id="4" name="Graphic 3" descr="Fireworks with solid fill">
            <a:extLst>
              <a:ext uri="{FF2B5EF4-FFF2-40B4-BE49-F238E27FC236}">
                <a16:creationId xmlns:a16="http://schemas.microsoft.com/office/drawing/2014/main" id="{AD7B7EE2-E66F-076D-A2B4-C2C138B4F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1439" y="635000"/>
            <a:ext cx="2479040" cy="2479040"/>
          </a:xfrm>
          <a:prstGeom prst="rect">
            <a:avLst/>
          </a:prstGeom>
        </p:spPr>
      </p:pic>
      <p:pic>
        <p:nvPicPr>
          <p:cNvPr id="5" name="Graphic 4" descr="Fireworks with solid fill">
            <a:extLst>
              <a:ext uri="{FF2B5EF4-FFF2-40B4-BE49-F238E27FC236}">
                <a16:creationId xmlns:a16="http://schemas.microsoft.com/office/drawing/2014/main" id="{BDC5A662-79B2-CCB2-02AE-841D15A3D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" y="3114040"/>
            <a:ext cx="2479040" cy="24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5F281-A553-6BCA-B4A3-3BBEF0DA5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F354-A78C-1ED6-0B95-55BB352A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DOC2PPT approach &amp; drawbacks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4AB8DD-40EB-3705-92F9-CA3E3128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" y="1045811"/>
            <a:ext cx="10800080" cy="925229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>
                <a:latin typeface="Arial" panose="020B0604020202020204" pitchFamily="34" charset="0"/>
              </a:rPr>
              <a:t>DOC2PPT (supervised) is an end-to-end model that generates slides from multimodal documents by hierarchically selecting and placing content in slides.</a:t>
            </a: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70E68CAA-EF29-708E-E889-A9960A571C14}"/>
              </a:ext>
            </a:extLst>
          </p:cNvPr>
          <p:cNvSpPr/>
          <p:nvPr/>
        </p:nvSpPr>
        <p:spPr>
          <a:xfrm>
            <a:off x="7237724" y="2227522"/>
            <a:ext cx="4311018" cy="4294852"/>
          </a:xfrm>
          <a:prstGeom prst="flowChartAlternateProcess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5FAF5B9-1B7D-3C1B-1E29-3CA53EE92492}"/>
              </a:ext>
            </a:extLst>
          </p:cNvPr>
          <p:cNvSpPr txBox="1">
            <a:spLocks/>
          </p:cNvSpPr>
          <p:nvPr/>
        </p:nvSpPr>
        <p:spPr>
          <a:xfrm>
            <a:off x="391160" y="2227522"/>
            <a:ext cx="6541764" cy="1201478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>
                <a:latin typeface="Arial" panose="020B0604020202020204" pitchFamily="34" charset="0"/>
              </a:rPr>
              <a:t>The dataset's focus on paper-slide pairs </a:t>
            </a:r>
            <a:r>
              <a:rPr lang="en-US" altLang="en-US" sz="2200">
                <a:solidFill>
                  <a:srgbClr val="CC99FF"/>
                </a:solidFill>
                <a:latin typeface="Arial" panose="020B0604020202020204" pitchFamily="34" charset="0"/>
              </a:rPr>
              <a:t>limits</a:t>
            </a:r>
            <a:r>
              <a:rPr lang="en-US" altLang="en-US" sz="2200">
                <a:latin typeface="Arial" panose="020B0604020202020204" pitchFamily="34" charset="0"/>
              </a:rPr>
              <a:t> the model's </a:t>
            </a:r>
            <a:r>
              <a:rPr lang="en-US" altLang="en-US" sz="2200">
                <a:solidFill>
                  <a:srgbClr val="CC99FF"/>
                </a:solidFill>
                <a:latin typeface="Arial" panose="020B0604020202020204" pitchFamily="34" charset="0"/>
              </a:rPr>
              <a:t>generalization to non-academic </a:t>
            </a:r>
            <a:r>
              <a:rPr lang="en-US" altLang="en-US" sz="2200">
                <a:latin typeface="Arial" panose="020B0604020202020204" pitchFamily="34" charset="0"/>
              </a:rPr>
              <a:t>documents.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F6B640-58AA-B124-2400-73D5F4E743D8}"/>
              </a:ext>
            </a:extLst>
          </p:cNvPr>
          <p:cNvSpPr txBox="1">
            <a:spLocks/>
          </p:cNvSpPr>
          <p:nvPr/>
        </p:nvSpPr>
        <p:spPr>
          <a:xfrm>
            <a:off x="391160" y="3685482"/>
            <a:ext cx="6541764" cy="1282758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>
                <a:latin typeface="Arial" panose="020B0604020202020204" pitchFamily="34" charset="0"/>
              </a:rPr>
              <a:t>The system is not truly modular </a:t>
            </a:r>
            <a:r>
              <a:rPr lang="en-US" altLang="en-US" sz="2200">
                <a:solidFill>
                  <a:srgbClr val="CC99FF"/>
                </a:solidFill>
                <a:latin typeface="Arial" panose="020B0604020202020204" pitchFamily="34" charset="0"/>
              </a:rPr>
              <a:t>tightly coupled </a:t>
            </a:r>
            <a:r>
              <a:rPr lang="en-US" altLang="en-US" sz="2200">
                <a:latin typeface="Arial" panose="020B0604020202020204" pitchFamily="34" charset="0"/>
              </a:rPr>
              <a:t>components with shared states hinder isolation, replacement, and independent tuning.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C12291F-A3B7-DF88-FCE0-8CD5F0C5988C}"/>
              </a:ext>
            </a:extLst>
          </p:cNvPr>
          <p:cNvSpPr txBox="1">
            <a:spLocks/>
          </p:cNvSpPr>
          <p:nvPr/>
        </p:nvSpPr>
        <p:spPr>
          <a:xfrm>
            <a:off x="391160" y="5224722"/>
            <a:ext cx="6541764" cy="1282758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/>
              <a:t>Their </a:t>
            </a:r>
            <a:r>
              <a:rPr lang="en-US" sz="2200">
                <a:solidFill>
                  <a:srgbClr val="CC99FF"/>
                </a:solidFill>
              </a:rPr>
              <a:t>extraction tools </a:t>
            </a:r>
            <a:r>
              <a:rPr lang="en-US" sz="2200"/>
              <a:t>rely on </a:t>
            </a:r>
            <a:r>
              <a:rPr lang="en-US" sz="2200">
                <a:solidFill>
                  <a:srgbClr val="CC99FF"/>
                </a:solidFill>
              </a:rPr>
              <a:t>deprecated</a:t>
            </a:r>
            <a:r>
              <a:rPr lang="en-US" sz="2200"/>
              <a:t> dependencies with discontinued support, leading to compatibility issues and reduced long-term maintainability</a:t>
            </a:r>
            <a:endParaRPr lang="en-US" altLang="en-US" sz="2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nimBg="1"/>
      <p:bldP spid="27" grpId="0" build="p" animBg="1"/>
      <p:bldP spid="29" grpId="0" build="p" animBg="1"/>
      <p:bldP spid="32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DBD5C-6780-6920-3FD5-16783C54A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5DCA-D293-ED5B-3F42-EE3BF00E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DOC2PPT approach &amp; drawbacks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C6C459-C2C8-3839-B65D-BF0839D3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3" b="1695"/>
          <a:stretch>
            <a:fillRect/>
          </a:stretch>
        </p:blipFill>
        <p:spPr>
          <a:xfrm>
            <a:off x="4254818" y="1074840"/>
            <a:ext cx="7571422" cy="2447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5CD349-B374-8739-7309-01481378B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818" y="3898403"/>
            <a:ext cx="7571422" cy="2491602"/>
          </a:xfrm>
          <a:prstGeom prst="rect">
            <a:avLst/>
          </a:prstGeom>
        </p:spPr>
      </p:pic>
      <p:sp>
        <p:nvSpPr>
          <p:cNvPr id="12" name="Google Shape;343;p48">
            <a:extLst>
              <a:ext uri="{FF2B5EF4-FFF2-40B4-BE49-F238E27FC236}">
                <a16:creationId xmlns:a16="http://schemas.microsoft.com/office/drawing/2014/main" id="{A4F9DCF4-F345-3915-5C35-D62AAEF37408}"/>
              </a:ext>
            </a:extLst>
          </p:cNvPr>
          <p:cNvSpPr txBox="1">
            <a:spLocks/>
          </p:cNvSpPr>
          <p:nvPr/>
        </p:nvSpPr>
        <p:spPr>
          <a:xfrm>
            <a:off x="1069020" y="2142552"/>
            <a:ext cx="201962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Epoch 5</a:t>
            </a:r>
          </a:p>
        </p:txBody>
      </p:sp>
      <p:sp>
        <p:nvSpPr>
          <p:cNvPr id="13" name="Google Shape;343;p48">
            <a:extLst>
              <a:ext uri="{FF2B5EF4-FFF2-40B4-BE49-F238E27FC236}">
                <a16:creationId xmlns:a16="http://schemas.microsoft.com/office/drawing/2014/main" id="{6BC34416-A5D0-50A8-43C4-AA42D77A0FF4}"/>
              </a:ext>
            </a:extLst>
          </p:cNvPr>
          <p:cNvSpPr txBox="1">
            <a:spLocks/>
          </p:cNvSpPr>
          <p:nvPr/>
        </p:nvSpPr>
        <p:spPr>
          <a:xfrm>
            <a:off x="1069020" y="4880354"/>
            <a:ext cx="25073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>
                <a:solidFill>
                  <a:srgbClr val="CC99FF"/>
                </a:solidFill>
                <a:latin typeface="Orbitron" pitchFamily="2" charset="0"/>
              </a:rPr>
              <a:t>Epoch 99</a:t>
            </a:r>
          </a:p>
        </p:txBody>
      </p:sp>
    </p:spTree>
    <p:extLst>
      <p:ext uri="{BB962C8B-B14F-4D97-AF65-F5344CB8AC3E}">
        <p14:creationId xmlns:p14="http://schemas.microsoft.com/office/powerpoint/2010/main" val="137026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BB646-737C-19F1-217B-B7E72EEA2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0007-BAB9-8020-7D60-1157E60D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DOC2PPT approach &amp; drawbacks</a:t>
            </a:r>
            <a:endParaRPr lang="en-US"/>
          </a:p>
        </p:txBody>
      </p:sp>
      <p:pic>
        <p:nvPicPr>
          <p:cNvPr id="6" name="Picture 5" descr="A graph showing a line of loss&#10;&#10;AI-generated content may be incorrect.">
            <a:extLst>
              <a:ext uri="{FF2B5EF4-FFF2-40B4-BE49-F238E27FC236}">
                <a16:creationId xmlns:a16="http://schemas.microsoft.com/office/drawing/2014/main" id="{0EB3EB3C-D1F8-BBE3-F1D9-DD0E21CBA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26901"/>
            <a:ext cx="10170160" cy="3162219"/>
          </a:xfrm>
          <a:prstGeom prst="flowChartAlternateProcess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BA78-6C07-21BA-5B0F-0F541A99F3F5}"/>
              </a:ext>
            </a:extLst>
          </p:cNvPr>
          <p:cNvSpPr txBox="1">
            <a:spLocks/>
          </p:cNvSpPr>
          <p:nvPr/>
        </p:nvSpPr>
        <p:spPr>
          <a:xfrm>
            <a:off x="1163320" y="4828482"/>
            <a:ext cx="9657080" cy="1282758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>
                <a:latin typeface="Arial" panose="020B0604020202020204" pitchFamily="34" charset="0"/>
              </a:rPr>
              <a:t>The training loss </a:t>
            </a:r>
            <a:r>
              <a:rPr lang="en-US" altLang="en-US" sz="2200">
                <a:solidFill>
                  <a:srgbClr val="CC99FF"/>
                </a:solidFill>
                <a:latin typeface="Arial" panose="020B0604020202020204" pitchFamily="34" charset="0"/>
              </a:rPr>
              <a:t>remained nearly flat</a:t>
            </a:r>
            <a:r>
              <a:rPr lang="en-US" altLang="en-US" sz="2200">
                <a:latin typeface="Arial" panose="020B0604020202020204" pitchFamily="34" charset="0"/>
              </a:rPr>
              <a:t>, resembling a constant function, while the validation loss continuously increased suggesting the model failed to learn meaningful representations and is overfitting</a:t>
            </a:r>
          </a:p>
        </p:txBody>
      </p:sp>
    </p:spTree>
    <p:extLst>
      <p:ext uri="{BB962C8B-B14F-4D97-AF65-F5344CB8AC3E}">
        <p14:creationId xmlns:p14="http://schemas.microsoft.com/office/powerpoint/2010/main" val="177051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63E-21E3-BDC6-B49F-2C65B1C33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9C4B-E642-0CD2-6EA4-2812F797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Architecture Overview 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4618C-5AF6-57FB-F3CD-476A1EB1B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72" y="1417955"/>
            <a:ext cx="6410325" cy="4591050"/>
          </a:xfrm>
          <a:prstGeom prst="flowChartAlternateProcess">
            <a:avLst/>
          </a:prstGeom>
          <a:ln w="28575"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CBBF83-2C25-F7B2-8ACF-23EB48168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62" y="1463040"/>
            <a:ext cx="4183698" cy="1306899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/>
              <a:t>UI</a:t>
            </a:r>
            <a:r>
              <a:rPr lang="en-US" sz="2400"/>
              <a:t> – Web interface for uploading documents, select titles, and exporting presentations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407BEA-5F99-6999-6FC2-478A823257F7}"/>
              </a:ext>
            </a:extLst>
          </p:cNvPr>
          <p:cNvSpPr txBox="1">
            <a:spLocks/>
          </p:cNvSpPr>
          <p:nvPr/>
        </p:nvSpPr>
        <p:spPr>
          <a:xfrm>
            <a:off x="398462" y="2995329"/>
            <a:ext cx="4183698" cy="1306899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/>
              <a:t>AI API</a:t>
            </a:r>
            <a:r>
              <a:rPr lang="en-US" sz="2200"/>
              <a:t> – Summarizes and structures document content using RAG-based NLP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D7A466-AF2F-CA2E-8509-6625BE0D616F}"/>
              </a:ext>
            </a:extLst>
          </p:cNvPr>
          <p:cNvSpPr txBox="1">
            <a:spLocks/>
          </p:cNvSpPr>
          <p:nvPr/>
        </p:nvSpPr>
        <p:spPr>
          <a:xfrm>
            <a:off x="398462" y="4527618"/>
            <a:ext cx="4183698" cy="1306899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/>
              <a:t>ELO</a:t>
            </a:r>
            <a:r>
              <a:rPr lang="en-US" sz="2200"/>
              <a:t> – Optimizes slide layout using evolutionary algorithms for clarity and design</a:t>
            </a:r>
          </a:p>
        </p:txBody>
      </p:sp>
    </p:spTree>
    <p:extLst>
      <p:ext uri="{BB962C8B-B14F-4D97-AF65-F5344CB8AC3E}">
        <p14:creationId xmlns:p14="http://schemas.microsoft.com/office/powerpoint/2010/main" val="25036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build="p" animBg="1"/>
      <p:bldP spid="9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A1FAA-93A9-8586-5075-1563E8B69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E06B-F791-3D01-8675-8FAC38B6B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Document Parsing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7692A-F573-E163-FAAF-18DE3D9A8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045846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/>
              <a:t>Documents are parsed based on their format (PDF or DOCX), extracting text and images using specialized tools like </a:t>
            </a:r>
            <a:r>
              <a:rPr lang="en-US" sz="2000" b="1" err="1"/>
              <a:t>PyMuPDF</a:t>
            </a:r>
            <a:r>
              <a:rPr lang="en-US" sz="2000" b="1"/>
              <a:t>, </a:t>
            </a:r>
            <a:r>
              <a:rPr lang="en-US" sz="2000" b="1" err="1"/>
              <a:t>pdfplumber</a:t>
            </a:r>
            <a:r>
              <a:rPr lang="en-US" sz="2000" b="1"/>
              <a:t>, and python-docx</a:t>
            </a:r>
            <a:endParaRPr lang="en-US" altLang="en-US" sz="2000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0CD138-6165-4A60-916E-55C22BE0B4C8}"/>
              </a:ext>
            </a:extLst>
          </p:cNvPr>
          <p:cNvSpPr txBox="1">
            <a:spLocks/>
          </p:cNvSpPr>
          <p:nvPr/>
        </p:nvSpPr>
        <p:spPr>
          <a:xfrm>
            <a:off x="581341" y="2320926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/>
              <a:t>The chunking uses </a:t>
            </a:r>
            <a:r>
              <a:rPr lang="en-US" sz="2000" b="1">
                <a:solidFill>
                  <a:srgbClr val="CC99FF"/>
                </a:solidFill>
              </a:rPr>
              <a:t>recursive splitting </a:t>
            </a:r>
            <a:r>
              <a:rPr lang="en-US" sz="2000" b="1"/>
              <a:t>with </a:t>
            </a:r>
            <a:r>
              <a:rPr lang="en-US" sz="2000" b="1">
                <a:solidFill>
                  <a:srgbClr val="CC99FF"/>
                </a:solidFill>
              </a:rPr>
              <a:t>hierarchical</a:t>
            </a:r>
            <a:r>
              <a:rPr lang="en-US" sz="2000" b="1"/>
              <a:t> </a:t>
            </a:r>
            <a:r>
              <a:rPr lang="en-US" sz="2000" b="1">
                <a:solidFill>
                  <a:srgbClr val="CC99FF"/>
                </a:solidFill>
              </a:rPr>
              <a:t>separators</a:t>
            </a:r>
            <a:r>
              <a:rPr lang="en-US" sz="2000" b="1"/>
              <a:t> (\n\n, ., etc.,) maintaining semantic boundaries while respecting a target chunk size</a:t>
            </a:r>
            <a:endParaRPr lang="en-US" altLang="en-US" sz="20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926B6-4A78-305A-3767-47A4A60A7448}"/>
              </a:ext>
            </a:extLst>
          </p:cNvPr>
          <p:cNvSpPr txBox="1">
            <a:spLocks/>
          </p:cNvSpPr>
          <p:nvPr/>
        </p:nvSpPr>
        <p:spPr>
          <a:xfrm>
            <a:off x="581340" y="3616326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/>
              <a:t>Chunks include </a:t>
            </a:r>
            <a:r>
              <a:rPr lang="en-US" sz="2000" b="1">
                <a:solidFill>
                  <a:srgbClr val="CC99FF"/>
                </a:solidFill>
              </a:rPr>
              <a:t>overlap</a:t>
            </a:r>
            <a:r>
              <a:rPr lang="en-US" sz="2000" b="1"/>
              <a:t> to preserve context across boundaries, enabling better coherence during retrieval.</a:t>
            </a:r>
            <a:endParaRPr lang="en-US" altLang="en-US" sz="20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D4A048-2F38-0C72-23DE-2465F25EE10A}"/>
              </a:ext>
            </a:extLst>
          </p:cNvPr>
          <p:cNvSpPr txBox="1">
            <a:spLocks/>
          </p:cNvSpPr>
          <p:nvPr/>
        </p:nvSpPr>
        <p:spPr>
          <a:xfrm>
            <a:off x="581339" y="4911726"/>
            <a:ext cx="11174889" cy="81343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/>
              <a:t>Each chunk is labeled with </a:t>
            </a:r>
            <a:r>
              <a:rPr lang="en-US" sz="2000" b="1">
                <a:solidFill>
                  <a:srgbClr val="CC99FF"/>
                </a:solidFill>
              </a:rPr>
              <a:t>metadata</a:t>
            </a:r>
            <a:r>
              <a:rPr lang="en-US" sz="2000" b="1"/>
              <a:t> such as page/paragraph number and position, ensuring traceability and alignment with the original document.</a:t>
            </a:r>
          </a:p>
        </p:txBody>
      </p:sp>
    </p:spTree>
    <p:extLst>
      <p:ext uri="{BB962C8B-B14F-4D97-AF65-F5344CB8AC3E}">
        <p14:creationId xmlns:p14="http://schemas.microsoft.com/office/powerpoint/2010/main" val="310710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  <p:bldP spid="9" grpId="0" build="p" animBg="1"/>
      <p:bldP spid="11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B89D4-526C-D470-BCFC-13922FBCD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8111-DC4B-1D2D-264A-4F7745AF5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3" y="254635"/>
            <a:ext cx="9324658" cy="659766"/>
          </a:xfrm>
        </p:spPr>
        <p:txBody>
          <a:bodyPr/>
          <a:lstStyle/>
          <a:p>
            <a:r>
              <a:rPr lang="en-US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exandria Black" pitchFamily="2" charset="-78"/>
                <a:cs typeface="Alexandria Black" pitchFamily="2" charset="-78"/>
              </a:rPr>
              <a:t>Efficient storage &amp; retrieval 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5582D5-C099-8DBE-ABE3-CE7C66A91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044930"/>
              </p:ext>
            </p:extLst>
          </p:nvPr>
        </p:nvGraphicFramePr>
        <p:xfrm>
          <a:off x="894080" y="1165437"/>
          <a:ext cx="10566399" cy="4909544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377872127"/>
                    </a:ext>
                  </a:extLst>
                </a:gridCol>
                <a:gridCol w="4094480">
                  <a:extLst>
                    <a:ext uri="{9D8B030D-6E8A-4147-A177-3AD203B41FA5}">
                      <a16:colId xmlns:a16="http://schemas.microsoft.com/office/drawing/2014/main" val="2498648167"/>
                    </a:ext>
                  </a:extLst>
                </a:gridCol>
                <a:gridCol w="3931919">
                  <a:extLst>
                    <a:ext uri="{9D8B030D-6E8A-4147-A177-3AD203B41FA5}">
                      <a16:colId xmlns:a16="http://schemas.microsoft.com/office/drawing/2014/main" val="307708573"/>
                    </a:ext>
                  </a:extLst>
                </a:gridCol>
              </a:tblGrid>
              <a:tr h="270579">
                <a:tc>
                  <a:txBody>
                    <a:bodyPr/>
                    <a:lstStyle/>
                    <a:p>
                      <a:r>
                        <a:rPr lang="en-US" sz="1700" b="1"/>
                        <a:t>Aspect</a:t>
                      </a:r>
                      <a:endParaRPr lang="en-US" sz="1700"/>
                    </a:p>
                  </a:txBody>
                  <a:tcPr marL="63147" marR="63147" marT="31574" marB="31574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Traditional DB </a:t>
                      </a:r>
                      <a:br>
                        <a:rPr lang="en-US" sz="1700" b="1"/>
                      </a:br>
                      <a:r>
                        <a:rPr lang="en-US" sz="1700" b="1"/>
                        <a:t>(SQL / NoSQL)</a:t>
                      </a:r>
                      <a:endParaRPr lang="en-US" sz="1700"/>
                    </a:p>
                  </a:txBody>
                  <a:tcPr marL="63147" marR="63147" marT="31574" marB="31574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Vector DB</a:t>
                      </a:r>
                      <a:br>
                        <a:rPr lang="en-US" sz="1700" b="1"/>
                      </a:br>
                      <a:r>
                        <a:rPr lang="en-US" sz="1700" b="1"/>
                        <a:t> (</a:t>
                      </a:r>
                      <a:r>
                        <a:rPr lang="en-US" sz="1700" b="1" err="1"/>
                        <a:t>ChromaDB</a:t>
                      </a:r>
                      <a:r>
                        <a:rPr lang="en-US" sz="1700" b="1"/>
                        <a:t>, FAISS, </a:t>
                      </a:r>
                      <a:r>
                        <a:rPr lang="en-US" sz="1700" b="1" err="1"/>
                        <a:t>Qdrant</a:t>
                      </a:r>
                      <a:r>
                        <a:rPr lang="en-US" sz="1700" b="1"/>
                        <a:t>)</a:t>
                      </a:r>
                      <a:endParaRPr lang="en-US" sz="1700"/>
                    </a:p>
                  </a:txBody>
                  <a:tcPr marL="63147" marR="63147" marT="31574" marB="31574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391641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Data Type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Structured</a:t>
                      </a:r>
                      <a:r>
                        <a:rPr lang="en-US" sz="1700"/>
                        <a:t> </a:t>
                      </a:r>
                      <a:br>
                        <a:rPr lang="en-US" sz="1700"/>
                      </a:br>
                      <a:r>
                        <a:rPr lang="en-US" sz="1700"/>
                        <a:t>(tables, JSON, key-value, etc.)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Unstructured</a:t>
                      </a:r>
                      <a:r>
                        <a:rPr lang="en-US" sz="1700"/>
                        <a:t> </a:t>
                      </a:r>
                      <a:br>
                        <a:rPr lang="en-US" sz="1700"/>
                      </a:br>
                      <a:r>
                        <a:rPr lang="en-US" sz="1700"/>
                        <a:t>High-dimensional vectors (embeddings)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4255079386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Query Type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Exact match, range, join, filter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Similarity search </a:t>
                      </a:r>
                      <a:br>
                        <a:rPr lang="en-US" sz="1700"/>
                      </a:br>
                      <a:r>
                        <a:rPr lang="en-US" sz="1700"/>
                        <a:t>(ANN: cosine, dot product, L2)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26754717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Indexing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B-tree, hash index, inverted index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IVF, HNSW, PQ, </a:t>
                      </a:r>
                      <a:br>
                        <a:rPr lang="en-US" sz="1700"/>
                      </a:br>
                      <a:r>
                        <a:rPr lang="en-US" sz="1700"/>
                        <a:t>disk-based ANN indexes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2603405093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Search Goal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Retrieve records that match exact conditions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Retrieve records most similar to a given query vector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231893430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Use Case</a:t>
                      </a:r>
                      <a:endParaRPr lang="en-US" sz="1700"/>
                    </a:p>
                  </a:txBody>
                  <a:tcPr marL="63147" marR="63147" marT="31574" marB="31574" anchor="ctr">
                    <a:solidFill>
                      <a:srgbClr val="6337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Traditional CRUD, business data, analytics</a:t>
                      </a:r>
                    </a:p>
                  </a:txBody>
                  <a:tcPr marL="63147" marR="63147" marT="31574" marB="31574" anchor="ctr">
                    <a:solidFill>
                      <a:srgbClr val="6337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Semantic search, recommendation, NLP, image/audio retrieval</a:t>
                      </a:r>
                    </a:p>
                  </a:txBody>
                  <a:tcPr marL="63147" marR="63147" marT="31574" marB="31574" anchor="ctr">
                    <a:solidFill>
                      <a:srgbClr val="633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862933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Scalability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Scales with rows and columns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Scales with dimensions and number of vectors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2109590386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sz="1700" b="1"/>
                        <a:t>Multimodal Support</a:t>
                      </a:r>
                      <a:endParaRPr lang="en-US" sz="1700"/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No </a:t>
                      </a:r>
                      <a:br>
                        <a:rPr lang="en-US" sz="1700"/>
                      </a:br>
                      <a:r>
                        <a:rPr lang="en-US" sz="1700"/>
                        <a:t>(text/image must be preprocessed externally)</a:t>
                      </a:r>
                    </a:p>
                  </a:txBody>
                  <a:tcPr marL="63147" marR="63147" marT="31574" marB="31574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Yes </a:t>
                      </a:r>
                      <a:br>
                        <a:rPr lang="en-US" sz="1700"/>
                      </a:br>
                      <a:r>
                        <a:rPr lang="en-US" sz="1700"/>
                        <a:t>stores and searches image, audio, and text embeddings</a:t>
                      </a:r>
                    </a:p>
                  </a:txBody>
                  <a:tcPr marL="63147" marR="63147" marT="31574" marB="31574" anchor="ctr"/>
                </a:tc>
                <a:extLst>
                  <a:ext uri="{0D108BD9-81ED-4DB2-BD59-A6C34878D82A}">
                    <a16:rowId xmlns:a16="http://schemas.microsoft.com/office/drawing/2014/main" val="1248400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23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DA28D0D903F54989A801C0A9B2F247" ma:contentTypeVersion="9" ma:contentTypeDescription="Create a new document." ma:contentTypeScope="" ma:versionID="4dfd49ec4f8d224f39cd93518f8d2a40">
  <xsd:schema xmlns:xsd="http://www.w3.org/2001/XMLSchema" xmlns:xs="http://www.w3.org/2001/XMLSchema" xmlns:p="http://schemas.microsoft.com/office/2006/metadata/properties" xmlns:ns3="f854c771-0f21-4ba9-aa09-2966df964e19" xmlns:ns4="2e6fd4fb-6992-4177-a7fb-355400241976" targetNamespace="http://schemas.microsoft.com/office/2006/metadata/properties" ma:root="true" ma:fieldsID="930cc323369e1a607f76d27d0a2c6acb" ns3:_="" ns4:_="">
    <xsd:import namespace="f854c771-0f21-4ba9-aa09-2966df964e19"/>
    <xsd:import namespace="2e6fd4fb-6992-4177-a7fb-3554002419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54c771-0f21-4ba9-aa09-2966df964e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6fd4fb-6992-4177-a7fb-35540024197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54c771-0f21-4ba9-aa09-2966df964e19" xsi:nil="true"/>
  </documentManagement>
</p:properties>
</file>

<file path=customXml/itemProps1.xml><?xml version="1.0" encoding="utf-8"?>
<ds:datastoreItem xmlns:ds="http://schemas.openxmlformats.org/officeDocument/2006/customXml" ds:itemID="{0C983B7C-2B65-4005-AC0E-B8DBCAD0EAAE}">
  <ds:schemaRefs>
    <ds:schemaRef ds:uri="2e6fd4fb-6992-4177-a7fb-355400241976"/>
    <ds:schemaRef ds:uri="f854c771-0f21-4ba9-aa09-2966df964e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2e6fd4fb-6992-4177-a7fb-355400241976"/>
    <ds:schemaRef ds:uri="http://purl.org/dc/elements/1.1/"/>
    <ds:schemaRef ds:uri="f854c771-0f21-4ba9-aa09-2966df964e19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 float design</Template>
  <TotalTime>0</TotalTime>
  <Words>2575</Words>
  <Application>Microsoft Office PowerPoint</Application>
  <PresentationFormat>Widescreen</PresentationFormat>
  <Paragraphs>499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Abadi</vt:lpstr>
      <vt:lpstr>Alexandria Black</vt:lpstr>
      <vt:lpstr>Arial</vt:lpstr>
      <vt:lpstr>Calibri</vt:lpstr>
      <vt:lpstr>Cambria Math</vt:lpstr>
      <vt:lpstr>Canva Sans Bold</vt:lpstr>
      <vt:lpstr>Comic Sans MS</vt:lpstr>
      <vt:lpstr>Gill Sans MT</vt:lpstr>
      <vt:lpstr>Noto Sans Medium</vt:lpstr>
      <vt:lpstr>Orbitron</vt:lpstr>
      <vt:lpstr>Times New Roman</vt:lpstr>
      <vt:lpstr>Walbaum Display</vt:lpstr>
      <vt:lpstr>3DFloatVTI</vt:lpstr>
      <vt:lpstr>SlideSpace</vt:lpstr>
      <vt:lpstr>Motivation </vt:lpstr>
      <vt:lpstr>About the problem</vt:lpstr>
      <vt:lpstr>DOC2PPT approach &amp; drawbacks</vt:lpstr>
      <vt:lpstr>DOC2PPT approach &amp; drawbacks</vt:lpstr>
      <vt:lpstr>DOC2PPT approach &amp; drawbacks</vt:lpstr>
      <vt:lpstr>Architecture Overview  </vt:lpstr>
      <vt:lpstr>Document Parsing</vt:lpstr>
      <vt:lpstr>Efficient storage &amp; retrieval </vt:lpstr>
      <vt:lpstr>Efficient storage &amp; retrieval </vt:lpstr>
      <vt:lpstr>Titles as Queries !</vt:lpstr>
      <vt:lpstr>Titles as Queries !</vt:lpstr>
      <vt:lpstr>Retrieving with reranker    </vt:lpstr>
      <vt:lpstr>Retrieving with reranker    </vt:lpstr>
      <vt:lpstr>Summarization with RAG</vt:lpstr>
      <vt:lpstr>Why is BART a good candidate for this task? </vt:lpstr>
      <vt:lpstr>Evolutionary Layout Optimization (ELO)</vt:lpstr>
      <vt:lpstr>Presentation Phenotype/Genotype</vt:lpstr>
      <vt:lpstr>Mathematical formulation</vt:lpstr>
      <vt:lpstr>Mathematical formulation</vt:lpstr>
      <vt:lpstr>Mathematical formulation</vt:lpstr>
      <vt:lpstr>Mathematical formulation</vt:lpstr>
      <vt:lpstr>Evolutionary operators</vt:lpstr>
      <vt:lpstr>GA for ELO</vt:lpstr>
      <vt:lpstr>PSO for ELO</vt:lpstr>
      <vt:lpstr>Memetic for ELO</vt:lpstr>
      <vt:lpstr>Hybrid EO-GA for ELO</vt:lpstr>
      <vt:lpstr>Evaluation</vt:lpstr>
      <vt:lpstr>Performance Analysis by Slide Type</vt:lpstr>
      <vt:lpstr>Evaluation</vt:lpstr>
      <vt:lpstr>Evaluation</vt:lpstr>
      <vt:lpstr>TEAM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project</dc:title>
  <dc:creator>Hossam 20210281</dc:creator>
  <cp:keywords>GP</cp:keywords>
  <cp:lastModifiedBy>Hossam 20210281</cp:lastModifiedBy>
  <cp:revision>1</cp:revision>
  <dcterms:created xsi:type="dcterms:W3CDTF">2025-06-12T22:28:40Z</dcterms:created>
  <dcterms:modified xsi:type="dcterms:W3CDTF">2025-06-14T20:51:28Z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0x010100A6DA28D0D903F54989A801C0A9B2F247</vt:lpwstr>
  </property>
  <property fmtid="{D5CDD505-2E9C-101B-9397-08002B2CF9AE}" pid="3" name="MediaServiceImageTags">
    <vt:lpwstr/>
  </property>
</Properties>
</file>